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57" r:id="rId3"/>
    <p:sldId id="259" r:id="rId4"/>
    <p:sldId id="260" r:id="rId5"/>
    <p:sldId id="267" r:id="rId6"/>
    <p:sldId id="268" r:id="rId7"/>
    <p:sldId id="269" r:id="rId8"/>
    <p:sldId id="270" r:id="rId9"/>
    <p:sldId id="266" r:id="rId10"/>
    <p:sldId id="271" r:id="rId11"/>
    <p:sldId id="262" r:id="rId12"/>
    <p:sldId id="261" r:id="rId13"/>
    <p:sldId id="272" r:id="rId14"/>
    <p:sldId id="273" r:id="rId15"/>
    <p:sldId id="263" r:id="rId16"/>
    <p:sldId id="274" r:id="rId17"/>
    <p:sldId id="275" r:id="rId18"/>
    <p:sldId id="258" r:id="rId19"/>
    <p:sldId id="276" r:id="rId20"/>
    <p:sldId id="277" r:id="rId21"/>
    <p:sldId id="278" r:id="rId22"/>
    <p:sldId id="264" r:id="rId23"/>
    <p:sldId id="279" r:id="rId24"/>
    <p:sldId id="283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08" autoAdjust="0"/>
  </p:normalViewPr>
  <p:slideViewPr>
    <p:cSldViewPr snapToGrid="0">
      <p:cViewPr varScale="1">
        <p:scale>
          <a:sx n="78" d="100"/>
          <a:sy n="78" d="100"/>
        </p:scale>
        <p:origin x="806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150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91845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268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813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777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3463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1846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1154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7458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470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483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13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208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5030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6402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8358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54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C791B32-3ED5-4C54-AD68-6DA08DE2A47E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ECF2DB9-B395-4FA3-9512-4B92635CEC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3764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6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9AF5A9-DDD6-4C69-B457-E34B3523DB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715181"/>
            <a:ext cx="9440034" cy="182880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Digital Security and Online Behavior</a:t>
            </a:r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E03E5BC-93AB-4AB6-B242-160C28B17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2382583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spcAft>
                <a:spcPts val="1200"/>
              </a:spcAft>
            </a:pPr>
            <a:r>
              <a:rPr lang="en-US" sz="3200" dirty="0">
                <a:solidFill>
                  <a:schemeClr val="bg1"/>
                </a:solidFill>
              </a:rPr>
              <a:t>What is cybersecurity?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How can we protect our data?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How should we behave on the internet?</a:t>
            </a:r>
            <a:endParaRPr lang="hu-H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034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F12148-6F29-41E6-9FDC-DC488D19D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>
            <a:normAutofit/>
          </a:bodyPr>
          <a:lstStyle/>
          <a:p>
            <a:r>
              <a:rPr lang="hu-HU" b="1" dirty="0" err="1"/>
              <a:t>What</a:t>
            </a:r>
            <a:r>
              <a:rPr lang="hu-HU" b="1" dirty="0"/>
              <a:t> is </a:t>
            </a:r>
            <a:r>
              <a:rPr lang="hu-HU" b="1" dirty="0" err="1"/>
              <a:t>Cybersecurity</a:t>
            </a:r>
            <a:r>
              <a:rPr lang="hu-HU" b="1" dirty="0"/>
              <a:t>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088173-CB6C-4F1E-A332-65FAF6FD1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sz="2800" dirty="0"/>
              <a:t>Cybersecurity is the protection of information and systems on the internet.</a:t>
            </a:r>
          </a:p>
          <a:p>
            <a:pPr marL="628650" indent="-274638"/>
            <a:r>
              <a:rPr lang="en-US" sz="2800" dirty="0"/>
              <a:t>protection against viruses</a:t>
            </a:r>
          </a:p>
          <a:p>
            <a:pPr marL="628650" indent="-274638"/>
            <a:r>
              <a:rPr lang="en-US" sz="2800" dirty="0"/>
              <a:t>protection of personal data</a:t>
            </a:r>
          </a:p>
          <a:p>
            <a:pPr marL="628650" indent="-274638"/>
            <a:r>
              <a:rPr lang="en-US" sz="2800" dirty="0"/>
              <a:t>ensuring the proper functioning of systems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94390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B29C64-A8D3-455C-8810-8ECA2E53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Common</a:t>
            </a:r>
            <a:r>
              <a:rPr lang="hu-HU" b="1" dirty="0"/>
              <a:t> Online </a:t>
            </a:r>
            <a:r>
              <a:rPr lang="hu-HU" b="1" dirty="0" err="1"/>
              <a:t>Threats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910253-24DC-4DC3-B6E3-8C79FEA55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>
              <a:buNone/>
            </a:pPr>
            <a:r>
              <a:rPr lang="en-US" sz="2800" b="1" dirty="0"/>
              <a:t>1. Phishing</a:t>
            </a:r>
          </a:p>
          <a:p>
            <a:pPr marL="36900" indent="0">
              <a:buNone/>
            </a:pPr>
            <a:r>
              <a:rPr lang="en-US" sz="2800" dirty="0"/>
              <a:t>Phishing uses fake emails or websites to try to obtain personal data.</a:t>
            </a:r>
          </a:p>
          <a:p>
            <a:pPr marL="36900" indent="0">
              <a:buNone/>
            </a:pPr>
            <a:r>
              <a:rPr lang="en-US" sz="2800" b="1" dirty="0"/>
              <a:t>Warning signs:</a:t>
            </a:r>
            <a:endParaRPr lang="en-US" sz="2800" dirty="0"/>
          </a:p>
          <a:p>
            <a:pPr marL="806450" indent="-304800">
              <a:tabLst>
                <a:tab pos="982663" algn="l"/>
              </a:tabLst>
            </a:pPr>
            <a:r>
              <a:rPr lang="en-US" sz="2800" dirty="0"/>
              <a:t>urgent messages</a:t>
            </a:r>
          </a:p>
          <a:p>
            <a:pPr marL="806450" indent="-304800">
              <a:tabLst>
                <a:tab pos="982663" algn="l"/>
              </a:tabLst>
            </a:pPr>
            <a:r>
              <a:rPr lang="en-US" sz="2800" dirty="0"/>
              <a:t>suspicious links</a:t>
            </a:r>
          </a:p>
          <a:p>
            <a:pPr marL="806450" indent="-304800">
              <a:tabLst>
                <a:tab pos="982663" algn="l"/>
              </a:tabLst>
            </a:pPr>
            <a:r>
              <a:rPr lang="en-US" sz="2800" dirty="0"/>
              <a:t>spelling mistakes</a:t>
            </a:r>
          </a:p>
          <a:p>
            <a:pPr lvl="0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8524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B29C64-A8D3-455C-8810-8ECA2E53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Common</a:t>
            </a:r>
            <a:r>
              <a:rPr lang="hu-HU" b="1" dirty="0"/>
              <a:t> Online </a:t>
            </a:r>
            <a:r>
              <a:rPr lang="hu-HU" b="1" dirty="0" err="1"/>
              <a:t>Threats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910253-24DC-4DC3-B6E3-8C79FEA55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0050"/>
            <a:ext cx="10353762" cy="4737177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en-US" sz="2400" b="1" dirty="0"/>
              <a:t>2. Malware</a:t>
            </a:r>
          </a:p>
          <a:p>
            <a:pPr marL="36900" indent="0">
              <a:buNone/>
            </a:pPr>
            <a:r>
              <a:rPr lang="en-US" sz="2400" dirty="0"/>
              <a:t>Types of malware include:</a:t>
            </a:r>
          </a:p>
          <a:p>
            <a:pPr marL="806450" indent="-304800"/>
            <a:r>
              <a:rPr lang="en-US" sz="2400" dirty="0"/>
              <a:t>viruses</a:t>
            </a:r>
          </a:p>
          <a:p>
            <a:pPr marL="806450" indent="-304800"/>
            <a:r>
              <a:rPr lang="en-US" sz="2400" dirty="0"/>
              <a:t>Trojan programs</a:t>
            </a:r>
          </a:p>
          <a:p>
            <a:pPr marL="806450" indent="-304800"/>
            <a:r>
              <a:rPr lang="en-US" sz="2400" dirty="0"/>
              <a:t>spyware</a:t>
            </a:r>
          </a:p>
          <a:p>
            <a:pPr marL="806450" indent="-304800"/>
            <a:r>
              <a:rPr lang="en-US" sz="2400" dirty="0"/>
              <a:t>ransomware</a:t>
            </a:r>
          </a:p>
          <a:p>
            <a:pPr marL="36900" indent="0">
              <a:buNone/>
            </a:pPr>
            <a:r>
              <a:rPr lang="en-US" sz="2400" b="1" dirty="0"/>
              <a:t>How can it get onto a computer?</a:t>
            </a:r>
            <a:endParaRPr lang="en-US" sz="2400" dirty="0"/>
          </a:p>
          <a:p>
            <a:pPr marL="806450" indent="-304800"/>
            <a:r>
              <a:rPr lang="en-US" sz="2400" dirty="0"/>
              <a:t>infected downloads</a:t>
            </a:r>
          </a:p>
          <a:p>
            <a:pPr marL="806450" indent="-304800"/>
            <a:r>
              <a:rPr lang="en-US" sz="2400" dirty="0"/>
              <a:t>email attachments</a:t>
            </a:r>
          </a:p>
          <a:p>
            <a:pPr marL="0" lv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75679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AFB37E-D241-4F4B-AEF3-6DD65AAFB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Common</a:t>
            </a:r>
            <a:r>
              <a:rPr lang="hu-HU" b="1" dirty="0"/>
              <a:t> Online </a:t>
            </a:r>
            <a:r>
              <a:rPr lang="hu-HU" b="1" dirty="0" err="1"/>
              <a:t>Threats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709704-23E5-4796-AC68-8DF1D4061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900" indent="0">
              <a:buNone/>
            </a:pPr>
            <a:r>
              <a:rPr lang="hu-HU" sz="2800" dirty="0"/>
              <a:t>3. </a:t>
            </a:r>
            <a:r>
              <a:rPr lang="en-US" sz="2800" b="1" dirty="0"/>
              <a:t>DDoS attack</a:t>
            </a:r>
            <a:r>
              <a:rPr lang="en-US" sz="2800" dirty="0"/>
              <a:t> </a:t>
            </a:r>
            <a:endParaRPr lang="hu-HU" sz="2800" dirty="0"/>
          </a:p>
          <a:p>
            <a:pPr marL="36900" indent="0">
              <a:buNone/>
            </a:pPr>
            <a:r>
              <a:rPr lang="hu-HU" sz="2800" dirty="0"/>
              <a:t>O</a:t>
            </a:r>
            <a:r>
              <a:rPr lang="en-US" sz="2800" dirty="0" err="1"/>
              <a:t>ccurs</a:t>
            </a:r>
            <a:r>
              <a:rPr lang="en-US" sz="2800" dirty="0"/>
              <a:t> when many requests are sent to a server at the same time.</a:t>
            </a:r>
          </a:p>
          <a:p>
            <a:pPr marL="36900" indent="0">
              <a:buNone/>
            </a:pPr>
            <a:endParaRPr lang="hu-HU" sz="2800" dirty="0"/>
          </a:p>
          <a:p>
            <a:pPr marL="36900" indent="0">
              <a:buNone/>
            </a:pPr>
            <a:r>
              <a:rPr lang="en-US" sz="2800" dirty="0"/>
              <a:t>As a result:</a:t>
            </a:r>
          </a:p>
          <a:p>
            <a:r>
              <a:rPr lang="en-US" sz="2800" dirty="0"/>
              <a:t>the server becomes overloaded</a:t>
            </a:r>
          </a:p>
          <a:p>
            <a:r>
              <a:rPr lang="en-US" sz="2800" dirty="0"/>
              <a:t>the website stops working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96381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BD480E-C5B9-483D-A87D-DF5168D8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Basic </a:t>
            </a:r>
            <a:r>
              <a:rPr lang="hu-HU" b="1" dirty="0" err="1"/>
              <a:t>Protection</a:t>
            </a:r>
            <a:r>
              <a:rPr lang="hu-HU" b="1" dirty="0"/>
              <a:t> </a:t>
            </a:r>
            <a:r>
              <a:rPr lang="hu-HU" b="1" dirty="0" err="1"/>
              <a:t>Methods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72034E-3609-429C-AA9D-99B52A438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189649"/>
            <a:ext cx="10353762" cy="4058751"/>
          </a:xfrm>
        </p:spPr>
        <p:txBody>
          <a:bodyPr>
            <a:normAutofit/>
          </a:bodyPr>
          <a:lstStyle/>
          <a:p>
            <a:r>
              <a:rPr lang="en-US" sz="2600" dirty="0"/>
              <a:t>Use strong passwords</a:t>
            </a:r>
          </a:p>
          <a:p>
            <a:r>
              <a:rPr lang="en-US" sz="2600" dirty="0"/>
              <a:t>Two-factor authentication</a:t>
            </a:r>
          </a:p>
          <a:p>
            <a:r>
              <a:rPr lang="en-US" sz="2600" dirty="0"/>
              <a:t>Firewall</a:t>
            </a:r>
          </a:p>
          <a:p>
            <a:r>
              <a:rPr lang="en-US" sz="2600" dirty="0"/>
              <a:t>Antivirus protection</a:t>
            </a:r>
          </a:p>
          <a:p>
            <a:r>
              <a:rPr lang="en-US" sz="2600" dirty="0"/>
              <a:t>Regular updates</a:t>
            </a:r>
          </a:p>
          <a:p>
            <a:r>
              <a:rPr lang="en-US" sz="2600" dirty="0"/>
              <a:t>Backup copies</a:t>
            </a:r>
            <a:endParaRPr lang="hu-HU" sz="2600" dirty="0"/>
          </a:p>
          <a:p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4112704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40E0EB-EF73-45C7-AE65-2B5033AA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A </a:t>
            </a:r>
            <a:r>
              <a:rPr lang="hu-HU" b="1" dirty="0" err="1"/>
              <a:t>Few</a:t>
            </a:r>
            <a:r>
              <a:rPr lang="hu-HU" b="1" dirty="0"/>
              <a:t> </a:t>
            </a:r>
            <a:r>
              <a:rPr lang="hu-HU" b="1" dirty="0" err="1"/>
              <a:t>Simple</a:t>
            </a:r>
            <a:r>
              <a:rPr lang="hu-HU" b="1" dirty="0"/>
              <a:t> </a:t>
            </a:r>
            <a:r>
              <a:rPr lang="hu-HU" b="1" dirty="0" err="1"/>
              <a:t>Rules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A3BCFD-8E13-4764-BE7E-9498C51B2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189649"/>
            <a:ext cx="10353762" cy="4058751"/>
          </a:xfrm>
        </p:spPr>
        <p:txBody>
          <a:bodyPr>
            <a:normAutofit/>
          </a:bodyPr>
          <a:lstStyle/>
          <a:p>
            <a:pPr lvl="0"/>
            <a:r>
              <a:rPr lang="en-US" sz="2600" dirty="0">
                <a:effectLst/>
              </a:rPr>
              <a:t>Do not use the same password everywhere</a:t>
            </a:r>
          </a:p>
          <a:p>
            <a:pPr lvl="0"/>
            <a:r>
              <a:rPr lang="en-US" sz="2600" dirty="0">
                <a:effectLst/>
              </a:rPr>
              <a:t>Do not open suspicious emails</a:t>
            </a:r>
          </a:p>
          <a:p>
            <a:pPr lvl="0"/>
            <a:r>
              <a:rPr lang="en-US" sz="2600" dirty="0">
                <a:effectLst/>
              </a:rPr>
              <a:t>Update programs regularly</a:t>
            </a:r>
          </a:p>
          <a:p>
            <a:pPr lvl="0"/>
            <a:r>
              <a:rPr lang="en-US" sz="2600" dirty="0">
                <a:effectLst/>
              </a:rPr>
              <a:t>Use antivirus software</a:t>
            </a:r>
          </a:p>
          <a:p>
            <a:pPr lvl="0"/>
            <a:r>
              <a:rPr lang="en-US" sz="2600" dirty="0">
                <a:effectLst/>
              </a:rPr>
              <a:t>Make backups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3474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7094CD-FEA2-4A69-9AEB-7B956114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err="1"/>
              <a:t>Users</a:t>
            </a:r>
            <a:r>
              <a:rPr lang="hu-HU" b="1" dirty="0"/>
              <a:t>' </a:t>
            </a:r>
            <a:r>
              <a:rPr lang="hu-HU" b="1" dirty="0" err="1"/>
              <a:t>Rights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D58BCD3-ACF8-4E79-8CA4-6444DECF1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189649"/>
            <a:ext cx="10353762" cy="4058751"/>
          </a:xfrm>
        </p:spPr>
        <p:txBody>
          <a:bodyPr>
            <a:normAutofit/>
          </a:bodyPr>
          <a:lstStyle/>
          <a:p>
            <a:r>
              <a:rPr lang="en-US" sz="2600" dirty="0"/>
              <a:t>Right to information</a:t>
            </a:r>
          </a:p>
          <a:p>
            <a:r>
              <a:rPr lang="en-US" sz="2600" dirty="0"/>
              <a:t>Right of access</a:t>
            </a:r>
          </a:p>
          <a:p>
            <a:r>
              <a:rPr lang="en-US" sz="2600" dirty="0"/>
              <a:t>Right to erasure</a:t>
            </a:r>
          </a:p>
          <a:p>
            <a:r>
              <a:rPr lang="en-US" sz="2600" dirty="0"/>
              <a:t>Right to rectification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3640645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E41230-FA91-4B87-8BF8-4C2D7ED3B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err="1"/>
              <a:t>Personal</a:t>
            </a:r>
            <a:r>
              <a:rPr lang="hu-HU" b="1" dirty="0"/>
              <a:t> Data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AF50BC0-745D-4586-AB4B-62658CCED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5308" y="1732450"/>
            <a:ext cx="4218042" cy="4515950"/>
          </a:xfrm>
        </p:spPr>
        <p:txBody>
          <a:bodyPr>
            <a:noAutofit/>
          </a:bodyPr>
          <a:lstStyle/>
          <a:p>
            <a:r>
              <a:rPr lang="en-US" sz="2400" dirty="0"/>
              <a:t>name</a:t>
            </a:r>
          </a:p>
          <a:p>
            <a:r>
              <a:rPr lang="en-US" sz="2400" dirty="0"/>
              <a:t>home address</a:t>
            </a:r>
          </a:p>
          <a:p>
            <a:r>
              <a:rPr lang="en-US" sz="2400" dirty="0"/>
              <a:t>phone number</a:t>
            </a:r>
          </a:p>
          <a:p>
            <a:r>
              <a:rPr lang="en-US" sz="2400" dirty="0"/>
              <a:t>email address</a:t>
            </a:r>
          </a:p>
          <a:p>
            <a:r>
              <a:rPr lang="en-US" sz="2400" dirty="0"/>
              <a:t>ID number</a:t>
            </a:r>
          </a:p>
          <a:p>
            <a:r>
              <a:rPr lang="en-US" sz="2400" dirty="0"/>
              <a:t>IP address</a:t>
            </a:r>
          </a:p>
          <a:p>
            <a:r>
              <a:rPr lang="en-US" sz="2400" dirty="0"/>
              <a:t>bank card details</a:t>
            </a:r>
          </a:p>
          <a:p>
            <a:r>
              <a:rPr lang="en-US" sz="2400" dirty="0"/>
              <a:t>health data</a:t>
            </a:r>
            <a:endParaRPr lang="hu-HU" sz="2400" dirty="0"/>
          </a:p>
        </p:txBody>
      </p:sp>
      <p:pic>
        <p:nvPicPr>
          <p:cNvPr id="1026" name="Picture 2" descr="Marker szöveg írása kézzel - Fotó, kép">
            <a:extLst>
              <a:ext uri="{FF2B5EF4-FFF2-40B4-BE49-F238E27FC236}">
                <a16:creationId xmlns:a16="http://schemas.microsoft.com/office/drawing/2014/main" id="{F9ED5F0F-204B-4673-9BA8-639DD2E5B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583" y="2435359"/>
            <a:ext cx="4549214" cy="287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704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7935B2-8D8D-46EC-8986-BF64AF155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Protecting Personal Data in Everyday Life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D5A7EC-57D1-440D-BD08-3BDDC60C8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515" y="2241755"/>
            <a:ext cx="9891041" cy="3549445"/>
          </a:xfrm>
        </p:spPr>
        <p:txBody>
          <a:bodyPr>
            <a:normAutofit/>
          </a:bodyPr>
          <a:lstStyle/>
          <a:p>
            <a:r>
              <a:rPr lang="en-US" sz="2600" dirty="0"/>
              <a:t>Do not share too much information</a:t>
            </a:r>
          </a:p>
          <a:p>
            <a:r>
              <a:rPr lang="en-US" sz="2600" dirty="0"/>
              <a:t>Use strong passwords</a:t>
            </a:r>
          </a:p>
          <a:p>
            <a:r>
              <a:rPr lang="en-US" sz="2600" dirty="0"/>
              <a:t>Use two-factor authentication</a:t>
            </a:r>
          </a:p>
          <a:p>
            <a:r>
              <a:rPr lang="en-US" sz="2600" dirty="0"/>
              <a:t>Be careful about phishing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4171444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272522-54C6-462F-9DCF-02E83BD11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Strong </a:t>
            </a:r>
            <a:r>
              <a:rPr lang="hu-HU" b="1" dirty="0" err="1"/>
              <a:t>Passwords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1C5473-E01C-4DB2-888D-4AFECEC10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732449"/>
            <a:ext cx="5545999" cy="4058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good password should contain:</a:t>
            </a:r>
          </a:p>
          <a:p>
            <a:pPr marL="628650" indent="-342900"/>
            <a:r>
              <a:rPr lang="en-US" sz="2400" dirty="0"/>
              <a:t>at least 8 characters</a:t>
            </a:r>
          </a:p>
          <a:p>
            <a:pPr marL="628650" indent="-342900"/>
            <a:r>
              <a:rPr lang="en-US" sz="2400" dirty="0"/>
              <a:t>lowercase and uppercase letters</a:t>
            </a:r>
          </a:p>
          <a:p>
            <a:pPr marL="628650" indent="-342900"/>
            <a:r>
              <a:rPr lang="en-US" sz="2400" dirty="0"/>
              <a:t>numbers and special characters</a:t>
            </a:r>
          </a:p>
          <a:p>
            <a:pPr marL="0" indent="0">
              <a:buNone/>
            </a:pPr>
            <a:r>
              <a:rPr lang="en-US" sz="2400" dirty="0"/>
              <a:t>Example:</a:t>
            </a:r>
          </a:p>
          <a:p>
            <a:pPr marL="176213" indent="0">
              <a:buNone/>
            </a:pPr>
            <a:r>
              <a:rPr lang="hu-HU" sz="2400" dirty="0" err="1"/>
              <a:t>password</a:t>
            </a:r>
            <a:r>
              <a:rPr lang="en-US" sz="2400" dirty="0"/>
              <a:t>123</a:t>
            </a:r>
          </a:p>
          <a:p>
            <a:pPr marL="176213" indent="0">
              <a:buNone/>
            </a:pPr>
            <a:r>
              <a:rPr lang="en-US" sz="2400" dirty="0"/>
              <a:t>K3s!G#98</a:t>
            </a:r>
            <a:endParaRPr lang="hu-HU" sz="2400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C3AC162-D61C-4284-9AA2-B4E920C01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885" y="4302657"/>
            <a:ext cx="413657" cy="42127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942EA88C-13ED-43F5-94B0-918F713F5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592" y="4818471"/>
            <a:ext cx="413657" cy="456915"/>
          </a:xfrm>
          <a:prstGeom prst="rect">
            <a:avLst/>
          </a:prstGeom>
        </p:spPr>
      </p:pic>
      <p:pic>
        <p:nvPicPr>
          <p:cNvPr id="2054" name="Picture 6" descr="ID csalás - Fotó, kép">
            <a:extLst>
              <a:ext uri="{FF2B5EF4-FFF2-40B4-BE49-F238E27FC236}">
                <a16:creationId xmlns:a16="http://schemas.microsoft.com/office/drawing/2014/main" id="{9923D1CA-15B0-4BD2-8227-10C252D9A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387" y="2198902"/>
            <a:ext cx="3492759" cy="26195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061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B29C64-A8D3-455C-8810-8ECA2E53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Cyberbullying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910253-24DC-4DC3-B6E3-8C79FEA55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8697" y="2250831"/>
            <a:ext cx="10018860" cy="4280598"/>
          </a:xfrm>
        </p:spPr>
        <p:txBody>
          <a:bodyPr>
            <a:normAutofit/>
          </a:bodyPr>
          <a:lstStyle/>
          <a:p>
            <a:pPr lvl="0"/>
            <a:r>
              <a:rPr lang="en-US" sz="2600" dirty="0">
                <a:effectLst/>
              </a:rPr>
              <a:t>sending insulting or threatening messages</a:t>
            </a:r>
          </a:p>
          <a:p>
            <a:pPr lvl="0"/>
            <a:r>
              <a:rPr lang="en-US" sz="2600" dirty="0">
                <a:effectLst/>
              </a:rPr>
              <a:t>posting humiliating pictures or videos</a:t>
            </a:r>
          </a:p>
          <a:p>
            <a:pPr lvl="0"/>
            <a:r>
              <a:rPr lang="en-US" sz="2600" dirty="0">
                <a:effectLst/>
              </a:rPr>
              <a:t>spreading false information about someone</a:t>
            </a:r>
          </a:p>
          <a:p>
            <a:pPr lvl="0"/>
            <a:r>
              <a:rPr lang="en-US" sz="2600" dirty="0">
                <a:effectLst/>
              </a:rPr>
              <a:t>excluding someone online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78029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607DB0-4E85-4E54-B386-839B9FD43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err="1"/>
              <a:t>What</a:t>
            </a:r>
            <a:r>
              <a:rPr lang="hu-HU" b="1" dirty="0"/>
              <a:t> </a:t>
            </a:r>
            <a:r>
              <a:rPr lang="hu-HU" b="1" dirty="0" err="1"/>
              <a:t>Can</a:t>
            </a:r>
            <a:r>
              <a:rPr lang="hu-HU" b="1" dirty="0"/>
              <a:t> </a:t>
            </a:r>
            <a:r>
              <a:rPr lang="hu-HU" b="1" dirty="0" err="1"/>
              <a:t>We</a:t>
            </a:r>
            <a:r>
              <a:rPr lang="hu-HU" b="1" dirty="0"/>
              <a:t> </a:t>
            </a:r>
            <a:r>
              <a:rPr lang="hu-HU" b="1" dirty="0" err="1"/>
              <a:t>Do</a:t>
            </a:r>
            <a:r>
              <a:rPr lang="hu-HU" b="1" dirty="0"/>
              <a:t>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AF972A-6384-4A3F-B1D2-7BE84737C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600" dirty="0">
                <a:effectLst/>
              </a:rPr>
              <a:t>Do not respond to the bully</a:t>
            </a:r>
          </a:p>
          <a:p>
            <a:pPr lvl="0"/>
            <a:r>
              <a:rPr lang="en-US" sz="2600" dirty="0">
                <a:effectLst/>
              </a:rPr>
              <a:t>Save evidence</a:t>
            </a:r>
          </a:p>
          <a:p>
            <a:pPr lvl="0"/>
            <a:r>
              <a:rPr lang="en-US" sz="2600" dirty="0">
                <a:effectLst/>
              </a:rPr>
              <a:t>Report it on the platform</a:t>
            </a:r>
          </a:p>
          <a:p>
            <a:pPr lvl="0"/>
            <a:r>
              <a:rPr lang="en-US" sz="2600" dirty="0">
                <a:effectLst/>
              </a:rPr>
              <a:t>Block the bully</a:t>
            </a:r>
          </a:p>
          <a:p>
            <a:pPr lvl="0"/>
            <a:r>
              <a:rPr lang="en-US" sz="2600" dirty="0">
                <a:effectLst/>
              </a:rPr>
              <a:t>Tell a trusted adult or teacher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05134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472497-1B8F-42C1-9C7B-FDD28468C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Can It Be Prevented?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C119044-401C-4DE3-9FB8-800178B12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600" dirty="0">
                <a:effectLst/>
              </a:rPr>
              <a:t>Think before sharing things online</a:t>
            </a:r>
          </a:p>
          <a:p>
            <a:pPr lvl="0"/>
            <a:r>
              <a:rPr lang="en-US" sz="2600" dirty="0">
                <a:effectLst/>
              </a:rPr>
              <a:t>Do not respond to insulting comments</a:t>
            </a:r>
          </a:p>
          <a:p>
            <a:pPr lvl="0"/>
            <a:r>
              <a:rPr lang="en-US" sz="2600" dirty="0">
                <a:effectLst/>
              </a:rPr>
              <a:t>Set privacy settings on social media</a:t>
            </a:r>
          </a:p>
          <a:p>
            <a:pPr lvl="0"/>
            <a:r>
              <a:rPr lang="en-US" sz="2600" dirty="0">
                <a:effectLst/>
              </a:rPr>
              <a:t>Do not share embarrassing content about others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2505631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9745C8-0340-41F0-B2B7-864921E25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Digital </a:t>
            </a:r>
            <a:r>
              <a:rPr lang="hu-HU" b="1" dirty="0" err="1"/>
              <a:t>Footprint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921A7C-85AC-4135-9F75-06614508C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292" y="1990368"/>
            <a:ext cx="10353762" cy="4515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digital footprint is everything we leave behind online, such as:</a:t>
            </a:r>
          </a:p>
          <a:p>
            <a:pPr marL="717550" indent="-342900"/>
            <a:r>
              <a:rPr lang="en-US" sz="2400" dirty="0"/>
              <a:t>social media posts</a:t>
            </a:r>
          </a:p>
          <a:p>
            <a:pPr marL="717550" indent="-342900"/>
            <a:r>
              <a:rPr lang="en-US" sz="2400" dirty="0"/>
              <a:t>comments</a:t>
            </a:r>
          </a:p>
          <a:p>
            <a:pPr marL="717550" indent="-342900"/>
            <a:r>
              <a:rPr lang="en-US" sz="2400" dirty="0"/>
              <a:t>uploaded images</a:t>
            </a:r>
          </a:p>
          <a:p>
            <a:pPr marL="717550" indent="-342900"/>
            <a:r>
              <a:rPr lang="en-US" sz="2400" dirty="0"/>
              <a:t>search history</a:t>
            </a:r>
          </a:p>
          <a:p>
            <a:pPr marL="717550" indent="-342900"/>
            <a:r>
              <a:rPr lang="en-US" sz="2400" dirty="0"/>
              <a:t>visited websites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It is important because it can remain online for a long time.</a:t>
            </a:r>
            <a:endParaRPr lang="hu-HU" dirty="0"/>
          </a:p>
        </p:txBody>
      </p:sp>
      <p:pic>
        <p:nvPicPr>
          <p:cNvPr id="3074" name="Picture 2" descr="https://blogger.googleusercontent.com/img/b/R29vZ2xl/AVvXsEiF4ZVu8mtz1qGgQv6Wtd8rFOSirQeVwHcy-zstTr-knMUAxujX9T6e2zlNLx2rhTqBJycncVa79xi0dgmTR9-VRYgz-YWxeqrlO_zt1WZeahVC4FndIo7utsknrhhyZi3V8kaDN9f_0vA/s320/Digital+footprint.png">
            <a:extLst>
              <a:ext uri="{FF2B5EF4-FFF2-40B4-BE49-F238E27FC236}">
                <a16:creationId xmlns:a16="http://schemas.microsoft.com/office/drawing/2014/main" id="{EC821C7B-AF22-4EE4-83C4-F6107FF9B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654" y="2879660"/>
            <a:ext cx="4866432" cy="2737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520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04DB9D-E73A-4D8C-AA70-F1ACE1F0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err="1"/>
              <a:t>Types</a:t>
            </a:r>
            <a:r>
              <a:rPr lang="hu-HU" b="1" dirty="0"/>
              <a:t> of Digital </a:t>
            </a:r>
            <a:r>
              <a:rPr lang="hu-HU" b="1" dirty="0" err="1"/>
              <a:t>Footprint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78F15DD-B8D1-4314-A720-C383C483A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776506"/>
          </a:xfrm>
        </p:spPr>
        <p:txBody>
          <a:bodyPr>
            <a:normAutofit lnSpcReduction="10000"/>
          </a:bodyPr>
          <a:lstStyle/>
          <a:p>
            <a:pPr marL="36900" indent="0">
              <a:buNone/>
            </a:pPr>
            <a:r>
              <a:rPr lang="en-US" sz="2600" b="1" dirty="0"/>
              <a:t>1. Active Digital Footprint</a:t>
            </a:r>
          </a:p>
          <a:p>
            <a:pPr marL="717550" indent="-304800"/>
            <a:r>
              <a:rPr lang="en-US" sz="2600" dirty="0"/>
              <a:t>posts on Facebook</a:t>
            </a:r>
          </a:p>
          <a:p>
            <a:pPr marL="717550" indent="-304800"/>
            <a:r>
              <a:rPr lang="en-US" sz="2600" dirty="0"/>
              <a:t>comments on forums</a:t>
            </a:r>
          </a:p>
          <a:p>
            <a:pPr marL="717550" indent="-304800"/>
            <a:r>
              <a:rPr lang="en-US" sz="2600" dirty="0"/>
              <a:t>profile data on websites</a:t>
            </a:r>
          </a:p>
          <a:p>
            <a:pPr marL="36900" indent="0">
              <a:buNone/>
            </a:pPr>
            <a:r>
              <a:rPr lang="en-US" sz="2600" b="1" dirty="0"/>
              <a:t>2. Passive Digital Footprint</a:t>
            </a:r>
          </a:p>
          <a:p>
            <a:pPr marL="806450" indent="-354013"/>
            <a:r>
              <a:rPr lang="en-US" sz="2600" dirty="0"/>
              <a:t>IP address</a:t>
            </a:r>
          </a:p>
          <a:p>
            <a:pPr marL="806450" indent="-354013"/>
            <a:r>
              <a:rPr lang="en-US" sz="2600" dirty="0"/>
              <a:t>browsing history</a:t>
            </a:r>
          </a:p>
          <a:p>
            <a:pPr marL="806450" indent="-354013"/>
            <a:r>
              <a:rPr lang="en-US" sz="2600" dirty="0"/>
              <a:t>cookies</a:t>
            </a:r>
          </a:p>
          <a:p>
            <a:pPr marL="806450" indent="-354013"/>
            <a:r>
              <a:rPr lang="en-US" sz="2600" dirty="0"/>
              <a:t>location data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829395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CD3295-1B7D-4732-8CE4-7CDEF2621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How to Protect Your Digital Footprint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480196-2BB9-41E8-AE5F-148400CE9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529" y="2189649"/>
            <a:ext cx="10009028" cy="4058751"/>
          </a:xfrm>
        </p:spPr>
        <p:txBody>
          <a:bodyPr>
            <a:normAutofit/>
          </a:bodyPr>
          <a:lstStyle/>
          <a:p>
            <a:r>
              <a:rPr lang="en-US" sz="2600" dirty="0"/>
              <a:t>Think before you post</a:t>
            </a:r>
          </a:p>
          <a:p>
            <a:r>
              <a:rPr lang="en-US" sz="2600" dirty="0"/>
              <a:t>Use privacy settings</a:t>
            </a:r>
          </a:p>
          <a:p>
            <a:r>
              <a:rPr lang="en-US" sz="2600" dirty="0"/>
              <a:t>Do not share sensitive information</a:t>
            </a:r>
          </a:p>
          <a:p>
            <a:r>
              <a:rPr lang="en-US" sz="2600" dirty="0"/>
              <a:t>Use strong passwords and security protection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1081462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67B082-AB6F-498C-B6A1-08F9C2476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Digital </a:t>
            </a:r>
            <a:r>
              <a:rPr lang="hu-HU" b="1" dirty="0" err="1"/>
              <a:t>Rights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C63A30-B507-47ED-9999-1BF7C94F4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4865"/>
            <a:ext cx="10515600" cy="48880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Digital rights are basic rights and freedoms that people have in the online and digital environment.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Examples:</a:t>
            </a:r>
          </a:p>
          <a:p>
            <a:pPr marL="806450" indent="-342900"/>
            <a:r>
              <a:rPr lang="en-US" sz="2400" dirty="0"/>
              <a:t>Right to data protection</a:t>
            </a:r>
          </a:p>
          <a:p>
            <a:pPr marL="806450" indent="-342900"/>
            <a:r>
              <a:rPr lang="en-US" sz="2400" dirty="0"/>
              <a:t>Right to privacy</a:t>
            </a:r>
          </a:p>
          <a:p>
            <a:pPr marL="806450" indent="-342900"/>
            <a:r>
              <a:rPr lang="en-US" sz="2400" dirty="0"/>
              <a:t>Freedom of speech on the internet</a:t>
            </a:r>
          </a:p>
          <a:p>
            <a:pPr marL="806450" indent="-342900"/>
            <a:r>
              <a:rPr lang="en-US" sz="2400" dirty="0"/>
              <a:t>Right to access the internet</a:t>
            </a:r>
          </a:p>
          <a:p>
            <a:pPr marL="806450" indent="-342900"/>
            <a:r>
              <a:rPr lang="en-US" sz="2400" dirty="0"/>
              <a:t>Right to digital security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013984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7D45EE-A484-4B63-B904-D75A49A3F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err="1"/>
              <a:t>What</a:t>
            </a:r>
            <a:r>
              <a:rPr lang="hu-HU" b="1" dirty="0"/>
              <a:t> is </a:t>
            </a:r>
            <a:r>
              <a:rPr lang="hu-HU" b="1" dirty="0" err="1"/>
              <a:t>Consent</a:t>
            </a:r>
            <a:r>
              <a:rPr lang="hu-HU" b="1" dirty="0"/>
              <a:t>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97E3BD-540E-4D3A-A0E7-C735B2EA9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904325"/>
          </a:xfrm>
        </p:spPr>
        <p:txBody>
          <a:bodyPr>
            <a:normAutofit fontScale="92500" lnSpcReduction="10000"/>
          </a:bodyPr>
          <a:lstStyle/>
          <a:p>
            <a:pPr marL="36900" indent="0" algn="ctr">
              <a:buNone/>
            </a:pPr>
            <a:r>
              <a:rPr lang="en-US" sz="2400" dirty="0"/>
              <a:t>Consent occurs when a user voluntarily agrees that an organization can use their data for a specific purpose.</a:t>
            </a:r>
            <a:endParaRPr lang="hu-HU" sz="2400" dirty="0">
              <a:effectLst/>
            </a:endParaRPr>
          </a:p>
          <a:p>
            <a:pPr marL="36900" indent="0">
              <a:buNone/>
            </a:pPr>
            <a:r>
              <a:rPr lang="en-US" sz="2400" b="1" dirty="0"/>
              <a:t>Conditions of Consent</a:t>
            </a:r>
          </a:p>
          <a:p>
            <a:pPr marL="36900" indent="0">
              <a:buNone/>
            </a:pPr>
            <a:r>
              <a:rPr lang="en-US" sz="2400" dirty="0"/>
              <a:t>Consent must be:</a:t>
            </a:r>
          </a:p>
          <a:p>
            <a:pPr marL="895350" indent="-266700"/>
            <a:r>
              <a:rPr lang="en-US" sz="2400" dirty="0"/>
              <a:t>voluntary</a:t>
            </a:r>
          </a:p>
          <a:p>
            <a:pPr marL="895350" indent="-266700"/>
            <a:r>
              <a:rPr lang="en-US" sz="2400" dirty="0"/>
              <a:t>informed</a:t>
            </a:r>
          </a:p>
          <a:p>
            <a:pPr marL="36900" indent="0">
              <a:buNone/>
            </a:pPr>
            <a:r>
              <a:rPr lang="en-US" sz="2400" dirty="0"/>
              <a:t>The user must know:</a:t>
            </a:r>
          </a:p>
          <a:p>
            <a:pPr marL="895350" indent="-265113"/>
            <a:r>
              <a:rPr lang="en-US" sz="2400" dirty="0"/>
              <a:t>what data is collected</a:t>
            </a:r>
          </a:p>
          <a:p>
            <a:pPr marL="895350" indent="-265113"/>
            <a:r>
              <a:rPr lang="en-US" sz="2400" dirty="0"/>
              <a:t>why it is collected</a:t>
            </a:r>
          </a:p>
          <a:p>
            <a:pPr marL="895350" indent="-265113"/>
            <a:r>
              <a:rPr lang="en-US" sz="2400" dirty="0"/>
              <a:t>how it will be used</a:t>
            </a:r>
          </a:p>
          <a:p>
            <a:pPr marL="36900" indent="0">
              <a:buNone/>
            </a:pPr>
            <a:r>
              <a:rPr lang="en-US" sz="2400" dirty="0"/>
              <a:t>Consent must also be </a:t>
            </a:r>
            <a:r>
              <a:rPr lang="en-US" sz="2400" b="1" dirty="0"/>
              <a:t>clear and unambiguous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8244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A7F5B3-74D9-4132-A119-DE483D04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Where Do We Encounter Consent?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9C6B607-8260-4ACD-B6DC-E212AF3EB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5009995"/>
          </a:xfrm>
        </p:spPr>
        <p:txBody>
          <a:bodyPr>
            <a:normAutofit/>
          </a:bodyPr>
          <a:lstStyle/>
          <a:p>
            <a:pPr lvl="0"/>
            <a:r>
              <a:rPr lang="en-US" sz="2200" dirty="0">
                <a:effectLst/>
              </a:rPr>
              <a:t>social media registration</a:t>
            </a:r>
          </a:p>
          <a:p>
            <a:pPr lvl="0"/>
            <a:r>
              <a:rPr lang="en-US" sz="2200" dirty="0">
                <a:effectLst/>
              </a:rPr>
              <a:t>online shopping</a:t>
            </a:r>
          </a:p>
          <a:p>
            <a:pPr lvl="0"/>
            <a:r>
              <a:rPr lang="en-US" sz="2200" dirty="0">
                <a:effectLst/>
              </a:rPr>
              <a:t>newsletter subscriptions</a:t>
            </a:r>
          </a:p>
          <a:p>
            <a:pPr lvl="0"/>
            <a:r>
              <a:rPr lang="en-US" sz="2200" dirty="0">
                <a:effectLst/>
              </a:rPr>
              <a:t>accepting cookies</a:t>
            </a:r>
          </a:p>
          <a:p>
            <a:pPr marL="36900" lvl="0" indent="0" algn="ctr">
              <a:buNone/>
            </a:pPr>
            <a:r>
              <a:rPr lang="en-US" sz="2200" dirty="0">
                <a:effectLst/>
              </a:rPr>
              <a:t>If someone subscribes to a newsletter, they can unsubscribe later.</a:t>
            </a:r>
          </a:p>
          <a:p>
            <a:pPr marL="36900" lvl="0" indent="0">
              <a:buNone/>
            </a:pPr>
            <a:r>
              <a:rPr lang="en-US" sz="2200" b="1" dirty="0">
                <a:effectLst/>
              </a:rPr>
              <a:t>Why is Consent Important?</a:t>
            </a:r>
          </a:p>
          <a:p>
            <a:pPr marL="717550" lvl="0" indent="-304800"/>
            <a:r>
              <a:rPr lang="en-US" sz="2200" dirty="0">
                <a:effectLst/>
              </a:rPr>
              <a:t>It helps to ensure that:</a:t>
            </a:r>
          </a:p>
          <a:p>
            <a:pPr marL="717550" lvl="0" indent="-304800"/>
            <a:r>
              <a:rPr lang="en-US" sz="2200" dirty="0">
                <a:effectLst/>
              </a:rPr>
              <a:t>data processing is transparent</a:t>
            </a:r>
          </a:p>
          <a:p>
            <a:pPr marL="717550" lvl="0" indent="-304800"/>
            <a:r>
              <a:rPr lang="en-US" sz="2200" dirty="0">
                <a:effectLst/>
              </a:rPr>
              <a:t>users control their own data</a:t>
            </a:r>
          </a:p>
          <a:p>
            <a:pPr marL="717550" lvl="0" indent="-304800"/>
            <a:r>
              <a:rPr lang="en-US" sz="2200" dirty="0">
                <a:effectLst/>
              </a:rPr>
              <a:t>misuse does not occur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85461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3FB811-BF24-4C3E-8BE6-C00237635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What Counts as an Online Platform?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D490C5-5055-484E-B6E4-9BB72D5AA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291024"/>
            <a:ext cx="10353762" cy="3500176"/>
          </a:xfrm>
        </p:spPr>
        <p:txBody>
          <a:bodyPr>
            <a:normAutofit/>
          </a:bodyPr>
          <a:lstStyle/>
          <a:p>
            <a:pPr lvl="0"/>
            <a:r>
              <a:rPr lang="en-US" sz="2600" dirty="0">
                <a:effectLst/>
              </a:rPr>
              <a:t>social media (Facebook, Instagram, </a:t>
            </a:r>
            <a:r>
              <a:rPr lang="en-US" sz="2600" dirty="0" err="1">
                <a:effectLst/>
              </a:rPr>
              <a:t>TikTok</a:t>
            </a:r>
            <a:r>
              <a:rPr lang="en-US" sz="2600" dirty="0">
                <a:effectLst/>
              </a:rPr>
              <a:t>)</a:t>
            </a:r>
          </a:p>
          <a:p>
            <a:pPr lvl="0"/>
            <a:r>
              <a:rPr lang="en-US" sz="2600" dirty="0">
                <a:effectLst/>
              </a:rPr>
              <a:t>forums</a:t>
            </a:r>
          </a:p>
          <a:p>
            <a:pPr lvl="0"/>
            <a:r>
              <a:rPr lang="en-US" sz="2600" dirty="0">
                <a:effectLst/>
              </a:rPr>
              <a:t>online games</a:t>
            </a:r>
          </a:p>
          <a:p>
            <a:pPr lvl="0"/>
            <a:r>
              <a:rPr lang="en-US" sz="2600" dirty="0">
                <a:effectLst/>
              </a:rPr>
              <a:t>comment sections</a:t>
            </a:r>
          </a:p>
          <a:p>
            <a:pPr lvl="0"/>
            <a:r>
              <a:rPr lang="en-US" sz="2600" dirty="0">
                <a:effectLst/>
              </a:rPr>
              <a:t>messaging applications</a:t>
            </a:r>
            <a:endParaRPr lang="hu-HU" sz="2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22858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B6D8DB-8CA3-4F6E-833E-84A8A5501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Respect</a:t>
            </a:r>
            <a:r>
              <a:rPr lang="hu-HU" b="1" dirty="0"/>
              <a:t> </a:t>
            </a:r>
            <a:r>
              <a:rPr lang="hu-HU" b="1" dirty="0" err="1"/>
              <a:t>on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Internet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8B8BA6-A4B6-4030-B3F8-BCB570B4A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59" y="1732449"/>
            <a:ext cx="6711566" cy="4058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Rules (Netiquette):</a:t>
            </a:r>
          </a:p>
          <a:p>
            <a:pPr marL="895350" indent="-442913"/>
            <a:r>
              <a:rPr lang="en-US" sz="2600" dirty="0"/>
              <a:t>do not insult others</a:t>
            </a:r>
          </a:p>
          <a:p>
            <a:pPr marL="895350" indent="-442913"/>
            <a:r>
              <a:rPr lang="en-US" sz="2600" dirty="0"/>
              <a:t>communicate politely</a:t>
            </a:r>
          </a:p>
          <a:p>
            <a:pPr marL="895350" indent="-442913"/>
            <a:r>
              <a:rPr lang="en-US" sz="2600" dirty="0"/>
              <a:t>respect others' opinions</a:t>
            </a:r>
          </a:p>
          <a:p>
            <a:pPr marL="895350" indent="-442913"/>
            <a:r>
              <a:rPr lang="en-US" sz="2600" dirty="0"/>
              <a:t>do not spread false information</a:t>
            </a:r>
          </a:p>
          <a:p>
            <a:pPr marL="895350" indent="-442913"/>
            <a:r>
              <a:rPr lang="en-US" sz="2600" dirty="0"/>
              <a:t>ask permission before sharing images</a:t>
            </a:r>
            <a:endParaRPr lang="hu-HU" sz="2400" dirty="0"/>
          </a:p>
        </p:txBody>
      </p:sp>
      <p:sp>
        <p:nvSpPr>
          <p:cNvPr id="4" name="AutoShape 2" descr="Illemszabályok az online kommunikációban - SopronMédia">
            <a:extLst>
              <a:ext uri="{FF2B5EF4-FFF2-40B4-BE49-F238E27FC236}">
                <a16:creationId xmlns:a16="http://schemas.microsoft.com/office/drawing/2014/main" id="{6CF5A718-389F-489A-B52B-20FD5FB570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4110" name="Picture 14" descr="Netikett udvarias Online magatartás vagy internetes etikett. Udvariasság protokoll, a hálózatok és a Tech - 3D-s illusztráció - Fotó, kép">
            <a:extLst>
              <a:ext uri="{FF2B5EF4-FFF2-40B4-BE49-F238E27FC236}">
                <a16:creationId xmlns:a16="http://schemas.microsoft.com/office/drawing/2014/main" id="{EA467B12-8A76-442C-AA34-6C794A69F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340" y="2773718"/>
            <a:ext cx="4087953" cy="3244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439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E23CC0-CF09-41A8-AFFD-45A7C10BC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err="1"/>
              <a:t>Rules</a:t>
            </a:r>
            <a:r>
              <a:rPr lang="hu-HU" b="1" dirty="0"/>
              <a:t> of Online </a:t>
            </a:r>
            <a:r>
              <a:rPr lang="hu-HU" b="1" dirty="0" err="1"/>
              <a:t>Communication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2F6658-4FFD-4536-ACC2-BF821072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4870" y="2189649"/>
            <a:ext cx="9539241" cy="4058751"/>
          </a:xfrm>
        </p:spPr>
        <p:txBody>
          <a:bodyPr>
            <a:normAutofit/>
          </a:bodyPr>
          <a:lstStyle/>
          <a:p>
            <a:pPr lvl="0"/>
            <a:r>
              <a:rPr lang="en-US" sz="2600" dirty="0">
                <a:effectLst/>
              </a:rPr>
              <a:t>Be polite in comments</a:t>
            </a:r>
          </a:p>
          <a:p>
            <a:pPr lvl="0"/>
            <a:r>
              <a:rPr lang="en-US" sz="2600" dirty="0">
                <a:effectLst/>
              </a:rPr>
              <a:t>Respect other people's opinions</a:t>
            </a:r>
          </a:p>
          <a:p>
            <a:pPr lvl="0"/>
            <a:r>
              <a:rPr lang="en-US" sz="2600" dirty="0">
                <a:effectLst/>
              </a:rPr>
              <a:t>Do not use offensive language</a:t>
            </a:r>
          </a:p>
          <a:p>
            <a:pPr lvl="0"/>
            <a:r>
              <a:rPr lang="en-US" sz="2600" dirty="0">
                <a:effectLst/>
              </a:rPr>
              <a:t>Think before posting</a:t>
            </a:r>
          </a:p>
          <a:p>
            <a:pPr lvl="0"/>
            <a:r>
              <a:rPr lang="en-US" sz="2600" dirty="0">
                <a:effectLst/>
              </a:rPr>
              <a:t>Do not share other people's personal data</a:t>
            </a:r>
            <a:endParaRPr lang="hu-HU" sz="2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96198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92FBC8-D967-48E4-8181-E7216165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/>
              <a:t>Summary</a:t>
            </a:r>
            <a:endParaRPr lang="hu-HU" b="1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53C58CE-056B-4B7D-8707-4C6E4E5C1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557" y="2391508"/>
            <a:ext cx="9488999" cy="3399692"/>
          </a:xfrm>
        </p:spPr>
        <p:txBody>
          <a:bodyPr>
            <a:normAutofit/>
          </a:bodyPr>
          <a:lstStyle/>
          <a:p>
            <a:r>
              <a:rPr lang="en-US" sz="2600" dirty="0"/>
              <a:t>Protect your personal data</a:t>
            </a:r>
          </a:p>
          <a:p>
            <a:r>
              <a:rPr lang="en-US" sz="2600" dirty="0"/>
              <a:t>Use strong passwords</a:t>
            </a:r>
          </a:p>
          <a:p>
            <a:r>
              <a:rPr lang="en-US" sz="2600" dirty="0"/>
              <a:t>Pay attention to online behavior</a:t>
            </a:r>
          </a:p>
          <a:p>
            <a:r>
              <a:rPr lang="en-US" sz="2600" dirty="0"/>
              <a:t>Think carefully about what you share online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1205535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zövegdoboz 29">
            <a:extLst>
              <a:ext uri="{FF2B5EF4-FFF2-40B4-BE49-F238E27FC236}">
                <a16:creationId xmlns:a16="http://schemas.microsoft.com/office/drawing/2014/main" id="{3EA20989-0A98-4610-92AA-F40DCF1BEF5C}"/>
              </a:ext>
            </a:extLst>
          </p:cNvPr>
          <p:cNvSpPr txBox="1"/>
          <p:nvPr/>
        </p:nvSpPr>
        <p:spPr>
          <a:xfrm>
            <a:off x="2873130" y="2461846"/>
            <a:ext cx="644573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</a:t>
            </a:r>
          </a:p>
        </p:txBody>
      </p:sp>
    </p:spTree>
    <p:extLst>
      <p:ext uri="{BB962C8B-B14F-4D97-AF65-F5344CB8AC3E}">
        <p14:creationId xmlns:p14="http://schemas.microsoft.com/office/powerpoint/2010/main" val="285282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9654AFA3-37B2-43B4-9230-AA641D05E053}"/>
              </a:ext>
            </a:extLst>
          </p:cNvPr>
          <p:cNvSpPr txBox="1"/>
          <p:nvPr/>
        </p:nvSpPr>
        <p:spPr>
          <a:xfrm>
            <a:off x="3928905" y="2522136"/>
            <a:ext cx="407541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</a:p>
        </p:txBody>
      </p:sp>
    </p:spTree>
    <p:extLst>
      <p:ext uri="{BB962C8B-B14F-4D97-AF65-F5344CB8AC3E}">
        <p14:creationId xmlns:p14="http://schemas.microsoft.com/office/powerpoint/2010/main" val="295383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E893C7D7-AC6D-4251-8F70-B5DAA6145A5F}"/>
              </a:ext>
            </a:extLst>
          </p:cNvPr>
          <p:cNvSpPr txBox="1"/>
          <p:nvPr/>
        </p:nvSpPr>
        <p:spPr>
          <a:xfrm>
            <a:off x="4150211" y="2401556"/>
            <a:ext cx="389157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357328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l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l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D5CBAF11-69B7-47EA-BC01-41F77058C2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Pala</Template>
  <TotalTime>0</TotalTime>
  <Words>690</Words>
  <Application>Microsoft Office PowerPoint</Application>
  <PresentationFormat>Szélesvásznú</PresentationFormat>
  <Paragraphs>169</Paragraphs>
  <Slides>27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28" baseType="lpstr">
      <vt:lpstr>Pala</vt:lpstr>
      <vt:lpstr>Digital Security and Online Behavior</vt:lpstr>
      <vt:lpstr>What is Cybersecurity?</vt:lpstr>
      <vt:lpstr>Common Online Threats</vt:lpstr>
      <vt:lpstr>Common Online Threats</vt:lpstr>
      <vt:lpstr>Common Online Threats</vt:lpstr>
      <vt:lpstr>Basic Protection Methods</vt:lpstr>
      <vt:lpstr>A Few Simple Rules</vt:lpstr>
      <vt:lpstr>Users' Rights</vt:lpstr>
      <vt:lpstr>Personal Data</vt:lpstr>
      <vt:lpstr>Protecting Personal Data in Everyday Life</vt:lpstr>
      <vt:lpstr>Strong Passwords</vt:lpstr>
      <vt:lpstr>Cyberbullying</vt:lpstr>
      <vt:lpstr>What Can We Do?</vt:lpstr>
      <vt:lpstr>How Can It Be Prevented?</vt:lpstr>
      <vt:lpstr>Digital Footprint</vt:lpstr>
      <vt:lpstr>Types of Digital Footprint</vt:lpstr>
      <vt:lpstr>How to Protect Your Digital Footprint</vt:lpstr>
      <vt:lpstr>Digital Rights</vt:lpstr>
      <vt:lpstr>What is Consent?</vt:lpstr>
      <vt:lpstr>Where Do We Encounter Consent?</vt:lpstr>
      <vt:lpstr>What Counts as an Online Platform?</vt:lpstr>
      <vt:lpstr>Respect on the Internet</vt:lpstr>
      <vt:lpstr>Rules of Online Communication</vt:lpstr>
      <vt:lpstr>Summary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Digitális biztonság és online viselkedés</dc:title>
  <dc:creator>Felhasznalo</dc:creator>
  <cp:lastModifiedBy>Felhasznalo</cp:lastModifiedBy>
  <cp:revision>25</cp:revision>
  <dcterms:created xsi:type="dcterms:W3CDTF">2026-03-07T07:28:59Z</dcterms:created>
  <dcterms:modified xsi:type="dcterms:W3CDTF">2026-06-04T19:57:14Z</dcterms:modified>
</cp:coreProperties>
</file>