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28E07A-73AE-2496-E9B6-27B67C8E9252}" v="79" dt="2025-03-27T07:42:45.0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4.6.2026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4.6.2026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4.6.2026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4.6.2026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4.6.2026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4.6.2026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4.6.2026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4.6.2026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4.6.2026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4.6.2026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4.6.2026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4.6.2026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7949381" y="383956"/>
            <a:ext cx="4231733" cy="4987577"/>
          </a:xfrm>
        </p:spPr>
        <p:txBody>
          <a:bodyPr anchor="t">
            <a:normAutofit/>
          </a:bodyPr>
          <a:lstStyle/>
          <a:p>
            <a:pPr algn="l"/>
            <a:r>
              <a:rPr lang="fi-FI" sz="4800" b="1">
                <a:latin typeface="Aptos Display"/>
              </a:rPr>
              <a:t>New </a:t>
            </a:r>
            <a:r>
              <a:rPr lang="fi-FI" sz="4800" b="1" err="1">
                <a:latin typeface="Aptos Display"/>
              </a:rPr>
              <a:t>generation</a:t>
            </a:r>
            <a:r>
              <a:rPr lang="fi-FI" sz="4800" b="1">
                <a:latin typeface="Aptos Display"/>
              </a:rPr>
              <a:t> </a:t>
            </a:r>
            <a:r>
              <a:rPr lang="fi-FI" sz="4800" b="1" err="1">
                <a:latin typeface="Aptos Display"/>
              </a:rPr>
              <a:t>promoting</a:t>
            </a:r>
            <a:r>
              <a:rPr lang="fi-FI" sz="4800" b="1">
                <a:latin typeface="Aptos Display"/>
              </a:rPr>
              <a:t> </a:t>
            </a:r>
            <a:r>
              <a:rPr lang="fi-FI" sz="4800" b="1" err="1">
                <a:latin typeface="Aptos Display"/>
              </a:rPr>
              <a:t>sustainable</a:t>
            </a:r>
            <a:r>
              <a:rPr lang="fi-FI" sz="4800" b="1">
                <a:latin typeface="Aptos Display"/>
              </a:rPr>
              <a:t> </a:t>
            </a:r>
            <a:r>
              <a:rPr lang="fi-FI" sz="4800" b="1" err="1">
                <a:latin typeface="Aptos Display"/>
              </a:rPr>
              <a:t>devolopment</a:t>
            </a:r>
            <a:r>
              <a:rPr lang="fi-FI" sz="4800" b="1">
                <a:latin typeface="Aptos Display"/>
              </a:rPr>
              <a:t> </a:t>
            </a:r>
            <a:r>
              <a:rPr lang="fi-FI" sz="4800" b="1" err="1">
                <a:latin typeface="Aptos Display"/>
              </a:rPr>
              <a:t>goals</a:t>
            </a:r>
            <a:endParaRPr lang="fi-FI" sz="4800" b="1">
              <a:latin typeface="Aptos Display"/>
            </a:endParaRPr>
          </a:p>
        </p:txBody>
      </p:sp>
      <p:pic>
        <p:nvPicPr>
          <p:cNvPr id="6" name="Kuva 5" descr="Why sustainable development goals are more important than ever | The Fifth  Estate">
            <a:extLst>
              <a:ext uri="{FF2B5EF4-FFF2-40B4-BE49-F238E27FC236}">
                <a16:creationId xmlns:a16="http://schemas.microsoft.com/office/drawing/2014/main" id="{CE3DDE6C-95A9-ACB4-E55E-6DD1966A5255}"/>
              </a:ext>
            </a:extLst>
          </p:cNvPr>
          <p:cNvPicPr>
            <a:picLocks noChangeAspect="1"/>
          </p:cNvPicPr>
          <p:nvPr/>
        </p:nvPicPr>
        <p:blipFill>
          <a:blip r:embed="rId2"/>
          <a:stretch>
            <a:fillRect/>
          </a:stretch>
        </p:blipFill>
        <p:spPr>
          <a:xfrm>
            <a:off x="118061" y="140782"/>
            <a:ext cx="7826404" cy="6328613"/>
          </a:xfrm>
          <a:prstGeom prst="rect">
            <a:avLst/>
          </a:prstGeom>
        </p:spPr>
      </p:pic>
      <p:grpSp>
        <p:nvGrpSpPr>
          <p:cNvPr id="53" name="Group 52">
            <a:extLst>
              <a:ext uri="{FF2B5EF4-FFF2-40B4-BE49-F238E27FC236}">
                <a16:creationId xmlns:a16="http://schemas.microsoft.com/office/drawing/2014/main" id="{7E0FE442-FDE7-03A0-48D0-17C4325DB2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54" name="Rectangle 53">
              <a:extLst>
                <a:ext uri="{FF2B5EF4-FFF2-40B4-BE49-F238E27FC236}">
                  <a16:creationId xmlns:a16="http://schemas.microsoft.com/office/drawing/2014/main" id="{45A187A5-6081-1B66-F1E9-CB90253CC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1122D013-AC81-41D9-9EAC-40AF2594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Alaotsikko 4">
            <a:extLst>
              <a:ext uri="{FF2B5EF4-FFF2-40B4-BE49-F238E27FC236}">
                <a16:creationId xmlns:a16="http://schemas.microsoft.com/office/drawing/2014/main" id="{3C1A6CE6-4227-F7E3-141F-4A972BBEE754}"/>
              </a:ext>
            </a:extLst>
          </p:cNvPr>
          <p:cNvSpPr>
            <a:spLocks noGrp="1"/>
          </p:cNvSpPr>
          <p:nvPr>
            <p:ph type="subTitle" idx="1"/>
          </p:nvPr>
        </p:nvSpPr>
        <p:spPr>
          <a:xfrm>
            <a:off x="7953720" y="4313841"/>
            <a:ext cx="3914385" cy="1655762"/>
          </a:xfrm>
        </p:spPr>
        <p:txBody>
          <a:bodyPr vert="horz" lIns="91440" tIns="45720" rIns="91440" bIns="45720" rtlCol="0" anchor="t">
            <a:normAutofit/>
          </a:bodyPr>
          <a:lstStyle/>
          <a:p>
            <a:r>
              <a:rPr lang="fi-FI" sz="3200" b="1" dirty="0"/>
              <a:t>"Greta </a:t>
            </a:r>
            <a:r>
              <a:rPr lang="fi-FI" sz="3200" b="1" err="1"/>
              <a:t>Thundberg</a:t>
            </a:r>
            <a:r>
              <a:rPr lang="fi-FI" sz="3200" b="1" dirty="0"/>
              <a:t>"</a:t>
            </a:r>
          </a:p>
          <a:p>
            <a:endParaRPr lang="fi-FI" sz="1900" b="1" dirty="0"/>
          </a:p>
          <a:p>
            <a:r>
              <a:rPr lang="fi-FI" sz="1900" b="1" dirty="0"/>
              <a:t>By Noora, Samu and Aada</a:t>
            </a:r>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isällön paikkamerkki 3" descr="Kuva, joka sisältää kohteen vaate, henkilö, Ihmisen kasvot, mikrofoni&#10;&#10;Tekoälyn luoma sisältö voi olla virheellistä.">
            <a:extLst>
              <a:ext uri="{FF2B5EF4-FFF2-40B4-BE49-F238E27FC236}">
                <a16:creationId xmlns:a16="http://schemas.microsoft.com/office/drawing/2014/main" id="{FB55139B-821F-48D6-48B6-6A7E4669900C}"/>
              </a:ext>
            </a:extLst>
          </p:cNvPr>
          <p:cNvPicPr>
            <a:picLocks noGrp="1" noChangeAspect="1"/>
          </p:cNvPicPr>
          <p:nvPr>
            <p:ph idx="1"/>
          </p:nvPr>
        </p:nvPicPr>
        <p:blipFill>
          <a:blip r:embed="rId2"/>
          <a:srcRect l="634" r="3135" b="1"/>
          <a:stretch/>
        </p:blipFill>
        <p:spPr>
          <a:xfrm>
            <a:off x="1" y="10"/>
            <a:ext cx="9669642" cy="6857990"/>
          </a:xfrm>
          <a:prstGeom prst="rect">
            <a:avLst/>
          </a:prstGeom>
        </p:spPr>
      </p:pic>
      <p:sp>
        <p:nvSpPr>
          <p:cNvPr id="38" name="Rectangle 3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kstiruutu 4">
            <a:extLst>
              <a:ext uri="{FF2B5EF4-FFF2-40B4-BE49-F238E27FC236}">
                <a16:creationId xmlns:a16="http://schemas.microsoft.com/office/drawing/2014/main" id="{6D17B746-7C97-1038-CEB9-93F0483B76EB}"/>
              </a:ext>
            </a:extLst>
          </p:cNvPr>
          <p:cNvSpPr txBox="1"/>
          <p:nvPr/>
        </p:nvSpPr>
        <p:spPr>
          <a:xfrm>
            <a:off x="7531610" y="365125"/>
            <a:ext cx="3822189" cy="189991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000" b="1" i="1" dirty="0">
                <a:latin typeface="+mj-lt"/>
                <a:ea typeface="+mj-ea"/>
                <a:cs typeface="+mj-cs"/>
              </a:rPr>
              <a:t>Greta Thunberg </a:t>
            </a:r>
          </a:p>
        </p:txBody>
      </p:sp>
      <p:sp>
        <p:nvSpPr>
          <p:cNvPr id="11" name="Tekstiruutu 10">
            <a:extLst>
              <a:ext uri="{FF2B5EF4-FFF2-40B4-BE49-F238E27FC236}">
                <a16:creationId xmlns:a16="http://schemas.microsoft.com/office/drawing/2014/main" id="{29F96116-5354-4266-9737-BF6D3B1284F0}"/>
              </a:ext>
            </a:extLst>
          </p:cNvPr>
          <p:cNvSpPr txBox="1"/>
          <p:nvPr/>
        </p:nvSpPr>
        <p:spPr>
          <a:xfrm>
            <a:off x="7315367" y="2018079"/>
            <a:ext cx="4602103" cy="465992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nSpc>
                <a:spcPct val="90000"/>
              </a:lnSpc>
              <a:spcAft>
                <a:spcPts val="600"/>
              </a:spcAft>
            </a:pPr>
            <a:r>
              <a:rPr lang="en-US" sz="2800" dirty="0"/>
              <a:t>22 years old Greta Thunberg is </a:t>
            </a:r>
            <a:r>
              <a:rPr lang="en-US" sz="2800" dirty="0" err="1"/>
              <a:t>swedish</a:t>
            </a:r>
            <a:r>
              <a:rPr lang="en-US" sz="2800" dirty="0"/>
              <a:t> climate activist. She is known for bringing her ideas about climate changes to the world´s decision makers. For example she has been promoting her opinion about climate changes in front of Swedish Parliament Building, Stockholm. </a:t>
            </a:r>
            <a:endParaRPr lang="fi-FI" sz="2800" dirty="0"/>
          </a:p>
        </p:txBody>
      </p:sp>
    </p:spTree>
    <p:extLst>
      <p:ext uri="{BB962C8B-B14F-4D97-AF65-F5344CB8AC3E}">
        <p14:creationId xmlns:p14="http://schemas.microsoft.com/office/powerpoint/2010/main" val="4047218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3">
            <a:extLst>
              <a:ext uri="{FF2B5EF4-FFF2-40B4-BE49-F238E27FC236}">
                <a16:creationId xmlns:a16="http://schemas.microsoft.com/office/drawing/2014/main" id="{56688E73-49B9-4052-A836-D248C825D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5">
            <a:extLst>
              <a:ext uri="{FF2B5EF4-FFF2-40B4-BE49-F238E27FC236}">
                <a16:creationId xmlns:a16="http://schemas.microsoft.com/office/drawing/2014/main" id="{5B6AEE0C-07FE-4154-BC7C-2F20530BC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Kuva 3" descr="Kuva, joka sisältää kohteen piha-, talo, Aurinkovoima, aurinkoenergia&#10;&#10;Tekoälyn luoma sisältö voi olla virheellistä.">
            <a:extLst>
              <a:ext uri="{FF2B5EF4-FFF2-40B4-BE49-F238E27FC236}">
                <a16:creationId xmlns:a16="http://schemas.microsoft.com/office/drawing/2014/main" id="{50B434B2-A059-DCED-ACA4-663EC09B8464}"/>
              </a:ext>
            </a:extLst>
          </p:cNvPr>
          <p:cNvPicPr>
            <a:picLocks noChangeAspect="1"/>
          </p:cNvPicPr>
          <p:nvPr/>
        </p:nvPicPr>
        <p:blipFill>
          <a:blip r:embed="rId2">
            <a:alphaModFix amt="60000"/>
          </a:blip>
          <a:srcRect/>
          <a:stretch/>
        </p:blipFill>
        <p:spPr>
          <a:xfrm>
            <a:off x="-2967" y="10"/>
            <a:ext cx="12192001" cy="6857990"/>
          </a:xfrm>
          <a:prstGeom prst="rect">
            <a:avLst/>
          </a:prstGeom>
        </p:spPr>
      </p:pic>
      <p:sp>
        <p:nvSpPr>
          <p:cNvPr id="2" name="Otsikko 1">
            <a:extLst>
              <a:ext uri="{FF2B5EF4-FFF2-40B4-BE49-F238E27FC236}">
                <a16:creationId xmlns:a16="http://schemas.microsoft.com/office/drawing/2014/main" id="{71AE1351-2D9C-2A5B-F9E9-5A46DFDE3062}"/>
              </a:ext>
            </a:extLst>
          </p:cNvPr>
          <p:cNvSpPr>
            <a:spLocks noGrp="1"/>
          </p:cNvSpPr>
          <p:nvPr>
            <p:ph type="title"/>
          </p:nvPr>
        </p:nvSpPr>
        <p:spPr>
          <a:xfrm>
            <a:off x="838199" y="557189"/>
            <a:ext cx="5155263" cy="5571899"/>
          </a:xfrm>
        </p:spPr>
        <p:txBody>
          <a:bodyPr>
            <a:normAutofit/>
          </a:bodyPr>
          <a:lstStyle/>
          <a:p>
            <a:r>
              <a:rPr lang="fi-FI" b="1" err="1">
                <a:solidFill>
                  <a:srgbClr val="FFFFFF"/>
                </a:solidFill>
              </a:rPr>
              <a:t>Her</a:t>
            </a:r>
            <a:r>
              <a:rPr lang="fi-FI" b="1" dirty="0">
                <a:solidFill>
                  <a:srgbClr val="FFFFFF"/>
                </a:solidFill>
              </a:rPr>
              <a:t> </a:t>
            </a:r>
            <a:r>
              <a:rPr lang="fi-FI" b="1" err="1">
                <a:solidFill>
                  <a:srgbClr val="FFFFFF"/>
                </a:solidFill>
              </a:rPr>
              <a:t>childhood</a:t>
            </a:r>
            <a:r>
              <a:rPr lang="fi-FI" dirty="0">
                <a:solidFill>
                  <a:srgbClr val="FFFFFF"/>
                </a:solidFill>
              </a:rPr>
              <a:t> </a:t>
            </a:r>
          </a:p>
        </p:txBody>
      </p:sp>
      <p:sp>
        <p:nvSpPr>
          <p:cNvPr id="3" name="Sisällön paikkamerkki 2">
            <a:extLst>
              <a:ext uri="{FF2B5EF4-FFF2-40B4-BE49-F238E27FC236}">
                <a16:creationId xmlns:a16="http://schemas.microsoft.com/office/drawing/2014/main" id="{422854BE-CDD0-BEFA-1931-5ABE025CAA5D}"/>
              </a:ext>
            </a:extLst>
          </p:cNvPr>
          <p:cNvSpPr>
            <a:spLocks noGrp="1"/>
          </p:cNvSpPr>
          <p:nvPr>
            <p:ph idx="1"/>
          </p:nvPr>
        </p:nvSpPr>
        <p:spPr>
          <a:xfrm>
            <a:off x="5791964" y="333072"/>
            <a:ext cx="5561835" cy="5796016"/>
          </a:xfrm>
        </p:spPr>
        <p:txBody>
          <a:bodyPr vert="horz" lIns="91440" tIns="45720" rIns="91440" bIns="45720" rtlCol="0" anchor="ctr">
            <a:normAutofit/>
          </a:bodyPr>
          <a:lstStyle/>
          <a:p>
            <a:pPr marL="0" indent="0">
              <a:buNone/>
            </a:pPr>
            <a:r>
              <a:rPr lang="fi-FI" sz="2400" b="1">
                <a:solidFill>
                  <a:srgbClr val="FFFFFF"/>
                </a:solidFill>
              </a:rPr>
              <a:t>Greta </a:t>
            </a:r>
            <a:r>
              <a:rPr lang="fi-FI" sz="2400" b="1" err="1">
                <a:solidFill>
                  <a:srgbClr val="FFFFFF"/>
                </a:solidFill>
              </a:rPr>
              <a:t>was</a:t>
            </a:r>
            <a:r>
              <a:rPr lang="fi-FI" sz="2400" b="1">
                <a:solidFill>
                  <a:srgbClr val="FFFFFF"/>
                </a:solidFill>
              </a:rPr>
              <a:t> </a:t>
            </a:r>
            <a:r>
              <a:rPr lang="fi-FI" sz="2400" b="1" err="1">
                <a:solidFill>
                  <a:srgbClr val="FFFFFF"/>
                </a:solidFill>
              </a:rPr>
              <a:t>born</a:t>
            </a:r>
            <a:r>
              <a:rPr lang="fi-FI" sz="2400" b="1">
                <a:solidFill>
                  <a:srgbClr val="FFFFFF"/>
                </a:solidFill>
              </a:rPr>
              <a:t> on </a:t>
            </a:r>
            <a:r>
              <a:rPr lang="fi-FI" sz="2400" b="1" err="1">
                <a:solidFill>
                  <a:srgbClr val="FFFFFF"/>
                </a:solidFill>
                <a:ea typeface="+mn-lt"/>
                <a:cs typeface="+mn-lt"/>
              </a:rPr>
              <a:t>the</a:t>
            </a:r>
            <a:r>
              <a:rPr lang="fi-FI" sz="2400" b="1">
                <a:solidFill>
                  <a:srgbClr val="FFFFFF"/>
                </a:solidFill>
                <a:ea typeface="+mn-lt"/>
                <a:cs typeface="+mn-lt"/>
              </a:rPr>
              <a:t> </a:t>
            </a:r>
            <a:r>
              <a:rPr lang="fi-FI" sz="2400" b="1" err="1">
                <a:solidFill>
                  <a:srgbClr val="FFFFFF"/>
                </a:solidFill>
                <a:ea typeface="+mn-lt"/>
                <a:cs typeface="+mn-lt"/>
              </a:rPr>
              <a:t>third</a:t>
            </a:r>
            <a:r>
              <a:rPr lang="fi-FI" sz="2400" b="1">
                <a:solidFill>
                  <a:srgbClr val="FFFFFF"/>
                </a:solidFill>
                <a:ea typeface="+mn-lt"/>
                <a:cs typeface="+mn-lt"/>
              </a:rPr>
              <a:t> of </a:t>
            </a:r>
            <a:r>
              <a:rPr lang="fi-FI" sz="2400" b="1" err="1">
                <a:solidFill>
                  <a:srgbClr val="FFFFFF"/>
                </a:solidFill>
                <a:ea typeface="+mn-lt"/>
                <a:cs typeface="+mn-lt"/>
              </a:rPr>
              <a:t>January</a:t>
            </a:r>
            <a:r>
              <a:rPr lang="fi-FI" sz="2400" b="1">
                <a:solidFill>
                  <a:srgbClr val="FFFFFF"/>
                </a:solidFill>
                <a:ea typeface="+mn-lt"/>
                <a:cs typeface="+mn-lt"/>
              </a:rPr>
              <a:t>. </a:t>
            </a:r>
            <a:r>
              <a:rPr lang="fi-FI" sz="2400" b="1" err="1">
                <a:solidFill>
                  <a:srgbClr val="FFFFFF"/>
                </a:solidFill>
                <a:ea typeface="+mn-lt"/>
                <a:cs typeface="+mn-lt"/>
              </a:rPr>
              <a:t>Her</a:t>
            </a:r>
            <a:r>
              <a:rPr lang="fi-FI" sz="2400" b="1">
                <a:solidFill>
                  <a:srgbClr val="FFFFFF"/>
                </a:solidFill>
                <a:ea typeface="+mn-lt"/>
                <a:cs typeface="+mn-lt"/>
              </a:rPr>
              <a:t> </a:t>
            </a:r>
            <a:r>
              <a:rPr lang="fi-FI" sz="2400" b="1" err="1">
                <a:solidFill>
                  <a:srgbClr val="FFFFFF"/>
                </a:solidFill>
                <a:ea typeface="+mn-lt"/>
                <a:cs typeface="+mn-lt"/>
              </a:rPr>
              <a:t>mother</a:t>
            </a:r>
            <a:r>
              <a:rPr lang="fi-FI" sz="2400" b="1">
                <a:solidFill>
                  <a:srgbClr val="FFFFFF"/>
                </a:solidFill>
                <a:ea typeface="+mn-lt"/>
                <a:cs typeface="+mn-lt"/>
              </a:rPr>
              <a:t> is an </a:t>
            </a:r>
            <a:r>
              <a:rPr lang="fi-FI" sz="2400" b="1" err="1">
                <a:solidFill>
                  <a:srgbClr val="FFFFFF"/>
                </a:solidFill>
                <a:ea typeface="+mn-lt"/>
                <a:cs typeface="+mn-lt"/>
              </a:rPr>
              <a:t>opera</a:t>
            </a:r>
            <a:r>
              <a:rPr lang="fi-FI" sz="2400" b="1">
                <a:solidFill>
                  <a:srgbClr val="FFFFFF"/>
                </a:solidFill>
                <a:ea typeface="+mn-lt"/>
                <a:cs typeface="+mn-lt"/>
              </a:rPr>
              <a:t> </a:t>
            </a:r>
            <a:r>
              <a:rPr lang="fi-FI" sz="2400" b="1" err="1">
                <a:solidFill>
                  <a:srgbClr val="FFFFFF"/>
                </a:solidFill>
                <a:ea typeface="+mn-lt"/>
                <a:cs typeface="+mn-lt"/>
              </a:rPr>
              <a:t>singer</a:t>
            </a:r>
            <a:r>
              <a:rPr lang="fi-FI" sz="2400" b="1">
                <a:solidFill>
                  <a:srgbClr val="FFFFFF"/>
                </a:solidFill>
                <a:ea typeface="+mn-lt"/>
                <a:cs typeface="+mn-lt"/>
              </a:rPr>
              <a:t>, </a:t>
            </a:r>
            <a:r>
              <a:rPr lang="fi-FI" sz="2400" b="1" err="1">
                <a:solidFill>
                  <a:srgbClr val="FFFFFF"/>
                </a:solidFill>
                <a:ea typeface="+mn-lt"/>
                <a:cs typeface="+mn-lt"/>
              </a:rPr>
              <a:t>who</a:t>
            </a:r>
            <a:r>
              <a:rPr lang="fi-FI" sz="2400" b="1">
                <a:solidFill>
                  <a:srgbClr val="FFFFFF"/>
                </a:solidFill>
                <a:ea typeface="+mn-lt"/>
                <a:cs typeface="+mn-lt"/>
              </a:rPr>
              <a:t> </a:t>
            </a:r>
            <a:r>
              <a:rPr lang="fi-FI" sz="2400" b="1" err="1">
                <a:solidFill>
                  <a:srgbClr val="FFFFFF"/>
                </a:solidFill>
                <a:ea typeface="+mn-lt"/>
                <a:cs typeface="+mn-lt"/>
              </a:rPr>
              <a:t>has</a:t>
            </a:r>
            <a:r>
              <a:rPr lang="fi-FI" sz="2400" b="1">
                <a:solidFill>
                  <a:srgbClr val="FFFFFF"/>
                </a:solidFill>
                <a:ea typeface="+mn-lt"/>
                <a:cs typeface="+mn-lt"/>
              </a:rPr>
              <a:t> </a:t>
            </a:r>
            <a:r>
              <a:rPr lang="fi-FI" sz="2400" b="1" err="1">
                <a:solidFill>
                  <a:srgbClr val="FFFFFF"/>
                </a:solidFill>
                <a:ea typeface="+mn-lt"/>
                <a:cs typeface="+mn-lt"/>
              </a:rPr>
              <a:t>represented</a:t>
            </a:r>
            <a:r>
              <a:rPr lang="fi-FI" sz="2400" b="1">
                <a:solidFill>
                  <a:srgbClr val="FFFFFF"/>
                </a:solidFill>
                <a:ea typeface="+mn-lt"/>
                <a:cs typeface="+mn-lt"/>
              </a:rPr>
              <a:t> </a:t>
            </a:r>
            <a:r>
              <a:rPr lang="fi-FI" sz="2400" b="1" err="1">
                <a:solidFill>
                  <a:srgbClr val="FFFFFF"/>
                </a:solidFill>
                <a:ea typeface="+mn-lt"/>
                <a:cs typeface="+mn-lt"/>
              </a:rPr>
              <a:t>Sweden</a:t>
            </a:r>
            <a:r>
              <a:rPr lang="fi-FI" sz="2400" b="1">
                <a:solidFill>
                  <a:srgbClr val="FFFFFF"/>
                </a:solidFill>
                <a:ea typeface="+mn-lt"/>
                <a:cs typeface="+mn-lt"/>
              </a:rPr>
              <a:t> in Eurovision </a:t>
            </a:r>
            <a:r>
              <a:rPr lang="fi-FI" sz="2400" b="1" err="1">
                <a:solidFill>
                  <a:srgbClr val="FFFFFF"/>
                </a:solidFill>
                <a:ea typeface="+mn-lt"/>
                <a:cs typeface="+mn-lt"/>
              </a:rPr>
              <a:t>song</a:t>
            </a:r>
            <a:r>
              <a:rPr lang="fi-FI" sz="2400" b="1">
                <a:solidFill>
                  <a:srgbClr val="FFFFFF"/>
                </a:solidFill>
                <a:ea typeface="+mn-lt"/>
                <a:cs typeface="+mn-lt"/>
              </a:rPr>
              <a:t> </a:t>
            </a:r>
            <a:r>
              <a:rPr lang="fi-FI" sz="2400" b="1" err="1">
                <a:solidFill>
                  <a:srgbClr val="FFFFFF"/>
                </a:solidFill>
                <a:ea typeface="+mn-lt"/>
                <a:cs typeface="+mn-lt"/>
              </a:rPr>
              <a:t>contest</a:t>
            </a:r>
            <a:r>
              <a:rPr lang="fi-FI" sz="2400" b="1">
                <a:solidFill>
                  <a:srgbClr val="FFFFFF"/>
                </a:solidFill>
                <a:ea typeface="+mn-lt"/>
                <a:cs typeface="+mn-lt"/>
              </a:rPr>
              <a:t> in 2009. </a:t>
            </a:r>
            <a:r>
              <a:rPr lang="fi-FI" sz="2400" b="1" err="1">
                <a:solidFill>
                  <a:srgbClr val="FFFFFF"/>
                </a:solidFill>
                <a:ea typeface="+mn-lt"/>
                <a:cs typeface="+mn-lt"/>
              </a:rPr>
              <a:t>Gretas</a:t>
            </a:r>
            <a:r>
              <a:rPr lang="fi-FI" sz="2400" b="1">
                <a:solidFill>
                  <a:srgbClr val="FFFFFF"/>
                </a:solidFill>
                <a:ea typeface="+mn-lt"/>
                <a:cs typeface="+mn-lt"/>
              </a:rPr>
              <a:t> </a:t>
            </a:r>
            <a:r>
              <a:rPr lang="fi-FI" sz="2400" b="1" err="1">
                <a:solidFill>
                  <a:srgbClr val="FFFFFF"/>
                </a:solidFill>
                <a:ea typeface="+mn-lt"/>
                <a:cs typeface="+mn-lt"/>
              </a:rPr>
              <a:t>father</a:t>
            </a:r>
            <a:r>
              <a:rPr lang="fi-FI" sz="2400" b="1">
                <a:solidFill>
                  <a:srgbClr val="FFFFFF"/>
                </a:solidFill>
                <a:ea typeface="+mn-lt"/>
                <a:cs typeface="+mn-lt"/>
              </a:rPr>
              <a:t> is an </a:t>
            </a:r>
            <a:r>
              <a:rPr lang="fi-FI" sz="2400" b="1" err="1">
                <a:solidFill>
                  <a:srgbClr val="FFFFFF"/>
                </a:solidFill>
                <a:ea typeface="+mn-lt"/>
                <a:cs typeface="+mn-lt"/>
              </a:rPr>
              <a:t>actor</a:t>
            </a:r>
            <a:r>
              <a:rPr lang="fi-FI" sz="2400" b="1">
                <a:solidFill>
                  <a:srgbClr val="FFFFFF"/>
                </a:solidFill>
                <a:ea typeface="+mn-lt"/>
                <a:cs typeface="+mn-lt"/>
              </a:rPr>
              <a:t>, </a:t>
            </a:r>
            <a:r>
              <a:rPr lang="fi-FI" sz="2400" b="1" err="1">
                <a:solidFill>
                  <a:srgbClr val="FFFFFF"/>
                </a:solidFill>
                <a:ea typeface="+mn-lt"/>
                <a:cs typeface="+mn-lt"/>
              </a:rPr>
              <a:t>producter</a:t>
            </a:r>
            <a:r>
              <a:rPr lang="fi-FI" sz="2400" b="1">
                <a:solidFill>
                  <a:srgbClr val="FFFFFF"/>
                </a:solidFill>
                <a:ea typeface="+mn-lt"/>
                <a:cs typeface="+mn-lt"/>
              </a:rPr>
              <a:t> and </a:t>
            </a:r>
            <a:r>
              <a:rPr lang="fi-FI" sz="2400" b="1" err="1">
                <a:solidFill>
                  <a:srgbClr val="FFFFFF"/>
                </a:solidFill>
                <a:ea typeface="+mn-lt"/>
                <a:cs typeface="+mn-lt"/>
              </a:rPr>
              <a:t>writer</a:t>
            </a:r>
            <a:r>
              <a:rPr lang="fi-FI" sz="2400" b="1">
                <a:solidFill>
                  <a:srgbClr val="FFFFFF"/>
                </a:solidFill>
                <a:ea typeface="+mn-lt"/>
                <a:cs typeface="+mn-lt"/>
              </a:rPr>
              <a:t>. </a:t>
            </a:r>
            <a:r>
              <a:rPr lang="fi-FI" sz="2400" b="1" err="1">
                <a:solidFill>
                  <a:srgbClr val="FFFFFF"/>
                </a:solidFill>
                <a:ea typeface="+mn-lt"/>
                <a:cs typeface="+mn-lt"/>
              </a:rPr>
              <a:t>She</a:t>
            </a:r>
            <a:r>
              <a:rPr lang="fi-FI" sz="2400" b="1">
                <a:solidFill>
                  <a:srgbClr val="FFFFFF"/>
                </a:solidFill>
                <a:ea typeface="+mn-lt"/>
                <a:cs typeface="+mn-lt"/>
              </a:rPr>
              <a:t> </a:t>
            </a:r>
            <a:r>
              <a:rPr lang="fi-FI" sz="2400" b="1" err="1">
                <a:solidFill>
                  <a:srgbClr val="FFFFFF"/>
                </a:solidFill>
                <a:ea typeface="+mn-lt"/>
                <a:cs typeface="+mn-lt"/>
              </a:rPr>
              <a:t>has</a:t>
            </a:r>
            <a:r>
              <a:rPr lang="fi-FI" sz="2400" b="1">
                <a:solidFill>
                  <a:srgbClr val="FFFFFF"/>
                </a:solidFill>
                <a:ea typeface="+mn-lt"/>
                <a:cs typeface="+mn-lt"/>
              </a:rPr>
              <a:t> </a:t>
            </a:r>
            <a:r>
              <a:rPr lang="fi-FI" sz="2400" b="1" err="1">
                <a:solidFill>
                  <a:srgbClr val="FFFFFF"/>
                </a:solidFill>
                <a:ea typeface="+mn-lt"/>
                <a:cs typeface="+mn-lt"/>
              </a:rPr>
              <a:t>sister</a:t>
            </a:r>
            <a:r>
              <a:rPr lang="fi-FI" sz="2400" b="1">
                <a:solidFill>
                  <a:srgbClr val="FFFFFF"/>
                </a:solidFill>
                <a:ea typeface="+mn-lt"/>
                <a:cs typeface="+mn-lt"/>
              </a:rPr>
              <a:t> </a:t>
            </a:r>
            <a:r>
              <a:rPr lang="fi-FI" sz="2400" b="1" err="1">
                <a:solidFill>
                  <a:srgbClr val="FFFFFF"/>
                </a:solidFill>
                <a:ea typeface="+mn-lt"/>
                <a:cs typeface="+mn-lt"/>
              </a:rPr>
              <a:t>who</a:t>
            </a:r>
            <a:r>
              <a:rPr lang="fi-FI" sz="2400" b="1">
                <a:solidFill>
                  <a:srgbClr val="FFFFFF"/>
                </a:solidFill>
                <a:ea typeface="+mn-lt"/>
                <a:cs typeface="+mn-lt"/>
              </a:rPr>
              <a:t> is </a:t>
            </a:r>
            <a:r>
              <a:rPr lang="fi-FI" sz="2400" b="1" err="1">
                <a:solidFill>
                  <a:srgbClr val="FFFFFF"/>
                </a:solidFill>
                <a:ea typeface="+mn-lt"/>
                <a:cs typeface="+mn-lt"/>
              </a:rPr>
              <a:t>three</a:t>
            </a:r>
            <a:r>
              <a:rPr lang="fi-FI" sz="2400" b="1">
                <a:solidFill>
                  <a:srgbClr val="FFFFFF"/>
                </a:solidFill>
                <a:ea typeface="+mn-lt"/>
                <a:cs typeface="+mn-lt"/>
              </a:rPr>
              <a:t> </a:t>
            </a:r>
            <a:r>
              <a:rPr lang="fi-FI" sz="2400" b="1" err="1">
                <a:solidFill>
                  <a:srgbClr val="FFFFFF"/>
                </a:solidFill>
                <a:ea typeface="+mn-lt"/>
                <a:cs typeface="+mn-lt"/>
              </a:rPr>
              <a:t>years</a:t>
            </a:r>
            <a:r>
              <a:rPr lang="fi-FI" sz="2400" b="1">
                <a:solidFill>
                  <a:srgbClr val="FFFFFF"/>
                </a:solidFill>
                <a:ea typeface="+mn-lt"/>
                <a:cs typeface="+mn-lt"/>
              </a:rPr>
              <a:t> </a:t>
            </a:r>
            <a:r>
              <a:rPr lang="fi-FI" sz="2400" b="1" err="1">
                <a:solidFill>
                  <a:srgbClr val="FFFFFF"/>
                </a:solidFill>
                <a:ea typeface="+mn-lt"/>
                <a:cs typeface="+mn-lt"/>
              </a:rPr>
              <a:t>younger</a:t>
            </a:r>
            <a:r>
              <a:rPr lang="fi-FI" sz="2400" b="1">
                <a:solidFill>
                  <a:srgbClr val="FFFFFF"/>
                </a:solidFill>
                <a:ea typeface="+mn-lt"/>
                <a:cs typeface="+mn-lt"/>
              </a:rPr>
              <a:t>, </a:t>
            </a:r>
            <a:r>
              <a:rPr lang="fi-FI" sz="2400" b="1" err="1">
                <a:solidFill>
                  <a:srgbClr val="FFFFFF"/>
                </a:solidFill>
                <a:ea typeface="+mn-lt"/>
                <a:cs typeface="+mn-lt"/>
              </a:rPr>
              <a:t>who</a:t>
            </a:r>
            <a:r>
              <a:rPr lang="fi-FI" sz="2400" b="1">
                <a:solidFill>
                  <a:srgbClr val="FFFFFF"/>
                </a:solidFill>
                <a:ea typeface="+mn-lt"/>
                <a:cs typeface="+mn-lt"/>
              </a:rPr>
              <a:t> </a:t>
            </a:r>
            <a:r>
              <a:rPr lang="fi-FI" sz="2400" b="1" err="1">
                <a:solidFill>
                  <a:srgbClr val="FFFFFF"/>
                </a:solidFill>
                <a:ea typeface="+mn-lt"/>
                <a:cs typeface="+mn-lt"/>
              </a:rPr>
              <a:t>has</a:t>
            </a:r>
            <a:r>
              <a:rPr lang="fi-FI" sz="2400" b="1">
                <a:solidFill>
                  <a:srgbClr val="FFFFFF"/>
                </a:solidFill>
                <a:ea typeface="+mn-lt"/>
                <a:cs typeface="+mn-lt"/>
              </a:rPr>
              <a:t> </a:t>
            </a:r>
            <a:r>
              <a:rPr lang="fi-FI" sz="2400" b="1" err="1">
                <a:solidFill>
                  <a:srgbClr val="FFFFFF"/>
                </a:solidFill>
                <a:ea typeface="+mn-lt"/>
                <a:cs typeface="+mn-lt"/>
              </a:rPr>
              <a:t>created</a:t>
            </a:r>
            <a:r>
              <a:rPr lang="fi-FI" sz="2400" b="1">
                <a:solidFill>
                  <a:srgbClr val="FFFFFF"/>
                </a:solidFill>
                <a:ea typeface="+mn-lt"/>
                <a:cs typeface="+mn-lt"/>
              </a:rPr>
              <a:t> a </a:t>
            </a:r>
            <a:r>
              <a:rPr lang="fi-FI" sz="2400" b="1" err="1">
                <a:solidFill>
                  <a:srgbClr val="FFFFFF"/>
                </a:solidFill>
                <a:ea typeface="+mn-lt"/>
                <a:cs typeface="+mn-lt"/>
              </a:rPr>
              <a:t>career</a:t>
            </a:r>
            <a:r>
              <a:rPr lang="fi-FI" sz="2400" b="1">
                <a:solidFill>
                  <a:srgbClr val="FFFFFF"/>
                </a:solidFill>
                <a:ea typeface="+mn-lt"/>
                <a:cs typeface="+mn-lt"/>
              </a:rPr>
              <a:t> as a </a:t>
            </a:r>
            <a:r>
              <a:rPr lang="fi-FI" sz="2400" b="1" err="1">
                <a:solidFill>
                  <a:srgbClr val="FFFFFF"/>
                </a:solidFill>
                <a:ea typeface="+mn-lt"/>
                <a:cs typeface="+mn-lt"/>
              </a:rPr>
              <a:t>singer</a:t>
            </a:r>
            <a:r>
              <a:rPr lang="fi-FI" sz="2400" b="1">
                <a:solidFill>
                  <a:srgbClr val="FFFFFF"/>
                </a:solidFill>
                <a:ea typeface="+mn-lt"/>
                <a:cs typeface="+mn-lt"/>
              </a:rPr>
              <a:t>. </a:t>
            </a:r>
            <a:r>
              <a:rPr lang="fi-FI" sz="2400" b="1" err="1">
                <a:solidFill>
                  <a:srgbClr val="FFFFFF"/>
                </a:solidFill>
                <a:ea typeface="+mn-lt"/>
                <a:cs typeface="+mn-lt"/>
              </a:rPr>
              <a:t>When</a:t>
            </a:r>
            <a:r>
              <a:rPr lang="fi-FI" sz="2400" b="1">
                <a:solidFill>
                  <a:srgbClr val="FFFFFF"/>
                </a:solidFill>
                <a:ea typeface="+mn-lt"/>
                <a:cs typeface="+mn-lt"/>
              </a:rPr>
              <a:t> </a:t>
            </a:r>
            <a:r>
              <a:rPr lang="fi-FI" sz="2400" b="1" err="1">
                <a:solidFill>
                  <a:srgbClr val="FFFFFF"/>
                </a:solidFill>
                <a:ea typeface="+mn-lt"/>
                <a:cs typeface="+mn-lt"/>
              </a:rPr>
              <a:t>Thundberg</a:t>
            </a:r>
            <a:r>
              <a:rPr lang="fi-FI" sz="2400" b="1">
                <a:solidFill>
                  <a:srgbClr val="FFFFFF"/>
                </a:solidFill>
                <a:ea typeface="+mn-lt"/>
                <a:cs typeface="+mn-lt"/>
              </a:rPr>
              <a:t> </a:t>
            </a:r>
            <a:r>
              <a:rPr lang="fi-FI" sz="2400" b="1" err="1">
                <a:solidFill>
                  <a:srgbClr val="FFFFFF"/>
                </a:solidFill>
                <a:ea typeface="+mn-lt"/>
                <a:cs typeface="+mn-lt"/>
              </a:rPr>
              <a:t>was</a:t>
            </a:r>
            <a:r>
              <a:rPr lang="fi-FI" sz="2400" b="1">
                <a:solidFill>
                  <a:srgbClr val="FFFFFF"/>
                </a:solidFill>
                <a:ea typeface="+mn-lt"/>
                <a:cs typeface="+mn-lt"/>
              </a:rPr>
              <a:t> </a:t>
            </a:r>
            <a:r>
              <a:rPr lang="fi-FI" sz="2400" b="1" err="1">
                <a:solidFill>
                  <a:srgbClr val="FFFFFF"/>
                </a:solidFill>
                <a:ea typeface="+mn-lt"/>
                <a:cs typeface="+mn-lt"/>
              </a:rPr>
              <a:t>nine</a:t>
            </a:r>
            <a:r>
              <a:rPr lang="fi-FI" sz="2400" b="1">
                <a:solidFill>
                  <a:srgbClr val="FFFFFF"/>
                </a:solidFill>
                <a:ea typeface="+mn-lt"/>
                <a:cs typeface="+mn-lt"/>
              </a:rPr>
              <a:t> </a:t>
            </a:r>
            <a:r>
              <a:rPr lang="fi-FI" sz="2400" b="1" err="1">
                <a:solidFill>
                  <a:srgbClr val="FFFFFF"/>
                </a:solidFill>
                <a:ea typeface="+mn-lt"/>
                <a:cs typeface="+mn-lt"/>
              </a:rPr>
              <a:t>years</a:t>
            </a:r>
            <a:r>
              <a:rPr lang="fi-FI" sz="2400" b="1">
                <a:solidFill>
                  <a:srgbClr val="FFFFFF"/>
                </a:solidFill>
                <a:ea typeface="+mn-lt"/>
                <a:cs typeface="+mn-lt"/>
              </a:rPr>
              <a:t> </a:t>
            </a:r>
            <a:r>
              <a:rPr lang="fi-FI" sz="2400" b="1" err="1">
                <a:solidFill>
                  <a:srgbClr val="FFFFFF"/>
                </a:solidFill>
                <a:ea typeface="+mn-lt"/>
                <a:cs typeface="+mn-lt"/>
              </a:rPr>
              <a:t>old</a:t>
            </a:r>
            <a:r>
              <a:rPr lang="fi-FI" sz="2400" b="1">
                <a:solidFill>
                  <a:srgbClr val="FFFFFF"/>
                </a:solidFill>
                <a:ea typeface="+mn-lt"/>
                <a:cs typeface="+mn-lt"/>
              </a:rPr>
              <a:t> </a:t>
            </a:r>
            <a:r>
              <a:rPr lang="fi-FI" sz="2400" b="1" err="1">
                <a:solidFill>
                  <a:srgbClr val="FFFFFF"/>
                </a:solidFill>
                <a:ea typeface="+mn-lt"/>
                <a:cs typeface="+mn-lt"/>
              </a:rPr>
              <a:t>she</a:t>
            </a:r>
            <a:r>
              <a:rPr lang="fi-FI" sz="2400" b="1">
                <a:solidFill>
                  <a:srgbClr val="FFFFFF"/>
                </a:solidFill>
                <a:ea typeface="+mn-lt"/>
                <a:cs typeface="+mn-lt"/>
              </a:rPr>
              <a:t> </a:t>
            </a:r>
            <a:r>
              <a:rPr lang="fi-FI" sz="2400" b="1" err="1">
                <a:solidFill>
                  <a:srgbClr val="FFFFFF"/>
                </a:solidFill>
                <a:ea typeface="+mn-lt"/>
                <a:cs typeface="+mn-lt"/>
              </a:rPr>
              <a:t>started</a:t>
            </a:r>
            <a:r>
              <a:rPr lang="fi-FI" sz="2400" b="1">
                <a:solidFill>
                  <a:srgbClr val="FFFFFF"/>
                </a:solidFill>
                <a:ea typeface="+mn-lt"/>
                <a:cs typeface="+mn-lt"/>
              </a:rPr>
              <a:t> to </a:t>
            </a:r>
            <a:r>
              <a:rPr lang="fi-FI" sz="2400" b="1" err="1">
                <a:solidFill>
                  <a:srgbClr val="FFFFFF"/>
                </a:solidFill>
                <a:ea typeface="+mn-lt"/>
                <a:cs typeface="+mn-lt"/>
              </a:rPr>
              <a:t>pay</a:t>
            </a:r>
            <a:r>
              <a:rPr lang="fi-FI" sz="2400" b="1">
                <a:solidFill>
                  <a:srgbClr val="FFFFFF"/>
                </a:solidFill>
                <a:ea typeface="+mn-lt"/>
                <a:cs typeface="+mn-lt"/>
              </a:rPr>
              <a:t> </a:t>
            </a:r>
            <a:r>
              <a:rPr lang="fi-FI" sz="2400" b="1" err="1">
                <a:solidFill>
                  <a:srgbClr val="FFFFFF"/>
                </a:solidFill>
                <a:ea typeface="+mn-lt"/>
                <a:cs typeface="+mn-lt"/>
              </a:rPr>
              <a:t>attention</a:t>
            </a:r>
            <a:r>
              <a:rPr lang="fi-FI" sz="2400" b="1">
                <a:solidFill>
                  <a:srgbClr val="FFFFFF"/>
                </a:solidFill>
                <a:ea typeface="+mn-lt"/>
                <a:cs typeface="+mn-lt"/>
              </a:rPr>
              <a:t> to </a:t>
            </a:r>
            <a:r>
              <a:rPr lang="fi-FI" sz="2400" b="1" err="1">
                <a:solidFill>
                  <a:srgbClr val="FFFFFF"/>
                </a:solidFill>
                <a:ea typeface="+mn-lt"/>
                <a:cs typeface="+mn-lt"/>
              </a:rPr>
              <a:t>climate</a:t>
            </a:r>
            <a:r>
              <a:rPr lang="fi-FI" sz="2400" b="1">
                <a:solidFill>
                  <a:srgbClr val="FFFFFF"/>
                </a:solidFill>
                <a:ea typeface="+mn-lt"/>
                <a:cs typeface="+mn-lt"/>
              </a:rPr>
              <a:t> </a:t>
            </a:r>
            <a:r>
              <a:rPr lang="fi-FI" sz="2400" b="1" err="1">
                <a:solidFill>
                  <a:srgbClr val="FFFFFF"/>
                </a:solidFill>
                <a:ea typeface="+mn-lt"/>
                <a:cs typeface="+mn-lt"/>
              </a:rPr>
              <a:t>change</a:t>
            </a:r>
            <a:r>
              <a:rPr lang="fi-FI" sz="2400" b="1">
                <a:solidFill>
                  <a:srgbClr val="FFFFFF"/>
                </a:solidFill>
                <a:ea typeface="+mn-lt"/>
                <a:cs typeface="+mn-lt"/>
              </a:rPr>
              <a:t>. </a:t>
            </a:r>
            <a:r>
              <a:rPr lang="fi-FI" sz="2400" b="1" err="1">
                <a:solidFill>
                  <a:srgbClr val="FFFFFF"/>
                </a:solidFill>
                <a:ea typeface="+mn-lt"/>
                <a:cs typeface="+mn-lt"/>
              </a:rPr>
              <a:t>Thats</a:t>
            </a:r>
            <a:r>
              <a:rPr lang="fi-FI" sz="2400" b="1">
                <a:solidFill>
                  <a:srgbClr val="FFFFFF"/>
                </a:solidFill>
                <a:ea typeface="+mn-lt"/>
                <a:cs typeface="+mn-lt"/>
              </a:rPr>
              <a:t> </a:t>
            </a:r>
            <a:r>
              <a:rPr lang="fi-FI" sz="2400" b="1" err="1">
                <a:solidFill>
                  <a:srgbClr val="FFFFFF"/>
                </a:solidFill>
                <a:ea typeface="+mn-lt"/>
                <a:cs typeface="+mn-lt"/>
              </a:rPr>
              <a:t>when</a:t>
            </a:r>
            <a:r>
              <a:rPr lang="fi-FI" sz="2400" b="1">
                <a:solidFill>
                  <a:srgbClr val="FFFFFF"/>
                </a:solidFill>
                <a:ea typeface="+mn-lt"/>
                <a:cs typeface="+mn-lt"/>
              </a:rPr>
              <a:t> </a:t>
            </a:r>
            <a:r>
              <a:rPr lang="fi-FI" sz="2400" b="1" err="1">
                <a:solidFill>
                  <a:srgbClr val="FFFFFF"/>
                </a:solidFill>
                <a:ea typeface="+mn-lt"/>
                <a:cs typeface="+mn-lt"/>
              </a:rPr>
              <a:t>she</a:t>
            </a:r>
            <a:r>
              <a:rPr lang="fi-FI" sz="2400" b="1">
                <a:solidFill>
                  <a:srgbClr val="FFFFFF"/>
                </a:solidFill>
                <a:ea typeface="+mn-lt"/>
                <a:cs typeface="+mn-lt"/>
              </a:rPr>
              <a:t> </a:t>
            </a:r>
            <a:r>
              <a:rPr lang="fi-FI" sz="2400" b="1" err="1">
                <a:solidFill>
                  <a:srgbClr val="FFFFFF"/>
                </a:solidFill>
                <a:ea typeface="+mn-lt"/>
                <a:cs typeface="+mn-lt"/>
              </a:rPr>
              <a:t>quit</a:t>
            </a:r>
            <a:r>
              <a:rPr lang="fi-FI" sz="2400" b="1">
                <a:solidFill>
                  <a:srgbClr val="FFFFFF"/>
                </a:solidFill>
                <a:ea typeface="+mn-lt"/>
                <a:cs typeface="+mn-lt"/>
              </a:rPr>
              <a:t> </a:t>
            </a:r>
            <a:r>
              <a:rPr lang="fi-FI" sz="2400" b="1" err="1">
                <a:solidFill>
                  <a:srgbClr val="FFFFFF"/>
                </a:solidFill>
                <a:ea typeface="+mn-lt"/>
                <a:cs typeface="+mn-lt"/>
              </a:rPr>
              <a:t>eating</a:t>
            </a:r>
            <a:r>
              <a:rPr lang="fi-FI" sz="2400" b="1">
                <a:solidFill>
                  <a:srgbClr val="FFFFFF"/>
                </a:solidFill>
                <a:ea typeface="+mn-lt"/>
                <a:cs typeface="+mn-lt"/>
              </a:rPr>
              <a:t> </a:t>
            </a:r>
            <a:r>
              <a:rPr lang="fi-FI" sz="2400" b="1" err="1">
                <a:solidFill>
                  <a:srgbClr val="FFFFFF"/>
                </a:solidFill>
                <a:ea typeface="+mn-lt"/>
                <a:cs typeface="+mn-lt"/>
              </a:rPr>
              <a:t>meat</a:t>
            </a:r>
            <a:r>
              <a:rPr lang="fi-FI" sz="2400" b="1">
                <a:solidFill>
                  <a:srgbClr val="FFFFFF"/>
                </a:solidFill>
                <a:ea typeface="+mn-lt"/>
                <a:cs typeface="+mn-lt"/>
              </a:rPr>
              <a:t> and </a:t>
            </a:r>
            <a:r>
              <a:rPr lang="fi-FI" sz="2400" b="1" err="1">
                <a:solidFill>
                  <a:srgbClr val="FFFFFF"/>
                </a:solidFill>
                <a:ea typeface="+mn-lt"/>
                <a:cs typeface="+mn-lt"/>
              </a:rPr>
              <a:t>buying</a:t>
            </a:r>
            <a:r>
              <a:rPr lang="fi-FI" sz="2400" b="1">
                <a:solidFill>
                  <a:srgbClr val="FFFFFF"/>
                </a:solidFill>
                <a:ea typeface="+mn-lt"/>
                <a:cs typeface="+mn-lt"/>
              </a:rPr>
              <a:t> </a:t>
            </a:r>
            <a:r>
              <a:rPr lang="fi-FI" sz="2400" b="1" err="1">
                <a:solidFill>
                  <a:srgbClr val="FFFFFF"/>
                </a:solidFill>
                <a:ea typeface="+mn-lt"/>
                <a:cs typeface="+mn-lt"/>
              </a:rPr>
              <a:t>anything</a:t>
            </a:r>
            <a:r>
              <a:rPr lang="fi-FI" sz="2400" b="1">
                <a:solidFill>
                  <a:srgbClr val="FFFFFF"/>
                </a:solidFill>
                <a:ea typeface="+mn-lt"/>
                <a:cs typeface="+mn-lt"/>
              </a:rPr>
              <a:t> </a:t>
            </a:r>
            <a:r>
              <a:rPr lang="fi-FI" sz="2400" b="1" err="1">
                <a:solidFill>
                  <a:srgbClr val="FFFFFF"/>
                </a:solidFill>
                <a:ea typeface="+mn-lt"/>
                <a:cs typeface="+mn-lt"/>
              </a:rPr>
              <a:t>useless</a:t>
            </a:r>
            <a:r>
              <a:rPr lang="fi-FI" sz="2400" b="1">
                <a:solidFill>
                  <a:srgbClr val="FFFFFF"/>
                </a:solidFill>
                <a:ea typeface="+mn-lt"/>
                <a:cs typeface="+mn-lt"/>
              </a:rPr>
              <a:t>. In 2015 </a:t>
            </a:r>
            <a:r>
              <a:rPr lang="fi-FI" sz="2400" b="1" err="1">
                <a:solidFill>
                  <a:srgbClr val="FFFFFF"/>
                </a:solidFill>
                <a:ea typeface="+mn-lt"/>
                <a:cs typeface="+mn-lt"/>
              </a:rPr>
              <a:t>she</a:t>
            </a:r>
            <a:r>
              <a:rPr lang="fi-FI" sz="2400" b="1">
                <a:solidFill>
                  <a:srgbClr val="FFFFFF"/>
                </a:solidFill>
                <a:ea typeface="+mn-lt"/>
                <a:cs typeface="+mn-lt"/>
              </a:rPr>
              <a:t> </a:t>
            </a:r>
            <a:r>
              <a:rPr lang="fi-FI" sz="2400" b="1" err="1">
                <a:solidFill>
                  <a:srgbClr val="FFFFFF"/>
                </a:solidFill>
                <a:ea typeface="+mn-lt"/>
                <a:cs typeface="+mn-lt"/>
              </a:rPr>
              <a:t>stopped</a:t>
            </a:r>
            <a:r>
              <a:rPr lang="fi-FI" sz="2400" b="1">
                <a:solidFill>
                  <a:srgbClr val="FFFFFF"/>
                </a:solidFill>
                <a:ea typeface="+mn-lt"/>
                <a:cs typeface="+mn-lt"/>
              </a:rPr>
              <a:t> </a:t>
            </a:r>
            <a:r>
              <a:rPr lang="fi-FI" sz="2400" b="1" err="1">
                <a:solidFill>
                  <a:srgbClr val="FFFFFF"/>
                </a:solidFill>
                <a:ea typeface="+mn-lt"/>
                <a:cs typeface="+mn-lt"/>
              </a:rPr>
              <a:t>traveling</a:t>
            </a:r>
            <a:r>
              <a:rPr lang="fi-FI" sz="2400" b="1">
                <a:solidFill>
                  <a:srgbClr val="FFFFFF"/>
                </a:solidFill>
                <a:ea typeface="+mn-lt"/>
                <a:cs typeface="+mn-lt"/>
              </a:rPr>
              <a:t> </a:t>
            </a:r>
            <a:r>
              <a:rPr lang="fi-FI" sz="2400" b="1" err="1">
                <a:solidFill>
                  <a:srgbClr val="FFFFFF"/>
                </a:solidFill>
                <a:ea typeface="+mn-lt"/>
                <a:cs typeface="+mn-lt"/>
              </a:rPr>
              <a:t>by</a:t>
            </a:r>
            <a:r>
              <a:rPr lang="fi-FI" sz="2400" b="1">
                <a:solidFill>
                  <a:srgbClr val="FFFFFF"/>
                </a:solidFill>
                <a:ea typeface="+mn-lt"/>
                <a:cs typeface="+mn-lt"/>
              </a:rPr>
              <a:t> </a:t>
            </a:r>
            <a:r>
              <a:rPr lang="fi-FI" sz="2400" b="1" err="1">
                <a:solidFill>
                  <a:srgbClr val="FFFFFF"/>
                </a:solidFill>
                <a:ea typeface="+mn-lt"/>
                <a:cs typeface="+mn-lt"/>
              </a:rPr>
              <a:t>plane</a:t>
            </a:r>
            <a:r>
              <a:rPr lang="fi-FI" sz="2400" b="1">
                <a:solidFill>
                  <a:srgbClr val="FFFFFF"/>
                </a:solidFill>
                <a:ea typeface="+mn-lt"/>
                <a:cs typeface="+mn-lt"/>
              </a:rPr>
              <a:t>, </a:t>
            </a:r>
            <a:r>
              <a:rPr lang="fi-FI" sz="2400" b="1" err="1">
                <a:solidFill>
                  <a:srgbClr val="FFFFFF"/>
                </a:solidFill>
                <a:ea typeface="+mn-lt"/>
                <a:cs typeface="+mn-lt"/>
              </a:rPr>
              <a:t>this</a:t>
            </a:r>
            <a:r>
              <a:rPr lang="fi-FI" sz="2400" b="1">
                <a:solidFill>
                  <a:srgbClr val="FFFFFF"/>
                </a:solidFill>
                <a:ea typeface="+mn-lt"/>
                <a:cs typeface="+mn-lt"/>
              </a:rPr>
              <a:t> </a:t>
            </a:r>
            <a:r>
              <a:rPr lang="fi-FI" sz="2400" b="1" err="1">
                <a:solidFill>
                  <a:srgbClr val="FFFFFF"/>
                </a:solidFill>
                <a:ea typeface="+mn-lt"/>
                <a:cs typeface="+mn-lt"/>
              </a:rPr>
              <a:t>decision</a:t>
            </a:r>
            <a:r>
              <a:rPr lang="fi-FI" sz="2400" b="1">
                <a:solidFill>
                  <a:srgbClr val="FFFFFF"/>
                </a:solidFill>
                <a:ea typeface="+mn-lt"/>
                <a:cs typeface="+mn-lt"/>
              </a:rPr>
              <a:t> </a:t>
            </a:r>
            <a:r>
              <a:rPr lang="fi-FI" sz="2400" b="1" err="1">
                <a:solidFill>
                  <a:srgbClr val="FFFFFF"/>
                </a:solidFill>
                <a:ea typeface="+mn-lt"/>
                <a:cs typeface="+mn-lt"/>
              </a:rPr>
              <a:t>also</a:t>
            </a:r>
            <a:r>
              <a:rPr lang="fi-FI" sz="2400" b="1">
                <a:solidFill>
                  <a:srgbClr val="FFFFFF"/>
                </a:solidFill>
                <a:ea typeface="+mn-lt"/>
                <a:cs typeface="+mn-lt"/>
              </a:rPr>
              <a:t> </a:t>
            </a:r>
            <a:r>
              <a:rPr lang="fi-FI" sz="2400" b="1" err="1">
                <a:solidFill>
                  <a:srgbClr val="FFFFFF"/>
                </a:solidFill>
                <a:ea typeface="+mn-lt"/>
                <a:cs typeface="+mn-lt"/>
              </a:rPr>
              <a:t>affected</a:t>
            </a:r>
            <a:r>
              <a:rPr lang="fi-FI" sz="2400" b="1">
                <a:solidFill>
                  <a:srgbClr val="FFFFFF"/>
                </a:solidFill>
                <a:ea typeface="+mn-lt"/>
                <a:cs typeface="+mn-lt"/>
              </a:rPr>
              <a:t> </a:t>
            </a:r>
            <a:r>
              <a:rPr lang="fi-FI" sz="2400" b="1" err="1">
                <a:solidFill>
                  <a:srgbClr val="FFFFFF"/>
                </a:solidFill>
                <a:ea typeface="+mn-lt"/>
                <a:cs typeface="+mn-lt"/>
              </a:rPr>
              <a:t>her</a:t>
            </a:r>
            <a:r>
              <a:rPr lang="fi-FI" sz="2400" b="1">
                <a:solidFill>
                  <a:srgbClr val="FFFFFF"/>
                </a:solidFill>
                <a:ea typeface="+mn-lt"/>
                <a:cs typeface="+mn-lt"/>
              </a:rPr>
              <a:t> </a:t>
            </a:r>
            <a:r>
              <a:rPr lang="fi-FI" sz="2400" b="1" err="1">
                <a:solidFill>
                  <a:srgbClr val="FFFFFF"/>
                </a:solidFill>
                <a:ea typeface="+mn-lt"/>
                <a:cs typeface="+mn-lt"/>
              </a:rPr>
              <a:t>mother</a:t>
            </a:r>
            <a:r>
              <a:rPr lang="fi-FI" sz="2400" b="1">
                <a:solidFill>
                  <a:srgbClr val="FFFFFF"/>
                </a:solidFill>
                <a:ea typeface="+mn-lt"/>
                <a:cs typeface="+mn-lt"/>
              </a:rPr>
              <a:t>. </a:t>
            </a:r>
            <a:r>
              <a:rPr lang="fi-FI" sz="2400" b="1" err="1">
                <a:solidFill>
                  <a:srgbClr val="FFFFFF"/>
                </a:solidFill>
                <a:ea typeface="+mn-lt"/>
                <a:cs typeface="+mn-lt"/>
              </a:rPr>
              <a:t>Family</a:t>
            </a:r>
            <a:r>
              <a:rPr lang="fi-FI" sz="2400" b="1">
                <a:solidFill>
                  <a:srgbClr val="FFFFFF"/>
                </a:solidFill>
                <a:ea typeface="+mn-lt"/>
                <a:cs typeface="+mn-lt"/>
              </a:rPr>
              <a:t> of </a:t>
            </a:r>
            <a:r>
              <a:rPr lang="fi-FI" sz="2400" b="1" err="1">
                <a:solidFill>
                  <a:srgbClr val="FFFFFF"/>
                </a:solidFill>
                <a:ea typeface="+mn-lt"/>
                <a:cs typeface="+mn-lt"/>
              </a:rPr>
              <a:t>Thundbergs</a:t>
            </a:r>
            <a:r>
              <a:rPr lang="fi-FI" sz="2400" b="1">
                <a:solidFill>
                  <a:srgbClr val="FFFFFF"/>
                </a:solidFill>
                <a:ea typeface="+mn-lt"/>
                <a:cs typeface="+mn-lt"/>
              </a:rPr>
              <a:t> </a:t>
            </a:r>
            <a:r>
              <a:rPr lang="fi-FI" sz="2400" b="1" err="1">
                <a:solidFill>
                  <a:srgbClr val="FFFFFF"/>
                </a:solidFill>
                <a:ea typeface="+mn-lt"/>
                <a:cs typeface="+mn-lt"/>
              </a:rPr>
              <a:t>grow</a:t>
            </a:r>
            <a:r>
              <a:rPr lang="fi-FI" sz="2400" b="1">
                <a:solidFill>
                  <a:srgbClr val="FFFFFF"/>
                </a:solidFill>
                <a:ea typeface="+mn-lt"/>
                <a:cs typeface="+mn-lt"/>
              </a:rPr>
              <a:t> </a:t>
            </a:r>
            <a:r>
              <a:rPr lang="fi-FI" sz="2400" b="1" err="1">
                <a:solidFill>
                  <a:srgbClr val="FFFFFF"/>
                </a:solidFill>
                <a:ea typeface="+mn-lt"/>
                <a:cs typeface="+mn-lt"/>
              </a:rPr>
              <a:t>their</a:t>
            </a:r>
            <a:r>
              <a:rPr lang="fi-FI" sz="2400" b="1">
                <a:solidFill>
                  <a:srgbClr val="FFFFFF"/>
                </a:solidFill>
                <a:ea typeface="+mn-lt"/>
                <a:cs typeface="+mn-lt"/>
              </a:rPr>
              <a:t> </a:t>
            </a:r>
            <a:r>
              <a:rPr lang="fi-FI" sz="2400" b="1" err="1">
                <a:solidFill>
                  <a:srgbClr val="FFFFFF"/>
                </a:solidFill>
                <a:ea typeface="+mn-lt"/>
                <a:cs typeface="+mn-lt"/>
              </a:rPr>
              <a:t>own</a:t>
            </a:r>
            <a:r>
              <a:rPr lang="fi-FI" sz="2400" b="1">
                <a:solidFill>
                  <a:srgbClr val="FFFFFF"/>
                </a:solidFill>
                <a:ea typeface="+mn-lt"/>
                <a:cs typeface="+mn-lt"/>
              </a:rPr>
              <a:t> </a:t>
            </a:r>
            <a:r>
              <a:rPr lang="fi-FI" sz="2400" b="1" err="1">
                <a:solidFill>
                  <a:srgbClr val="FFFFFF"/>
                </a:solidFill>
                <a:ea typeface="+mn-lt"/>
                <a:cs typeface="+mn-lt"/>
              </a:rPr>
              <a:t>vegetables</a:t>
            </a:r>
            <a:r>
              <a:rPr lang="fi-FI" sz="2400" b="1">
                <a:solidFill>
                  <a:srgbClr val="FFFFFF"/>
                </a:solidFill>
                <a:ea typeface="+mn-lt"/>
                <a:cs typeface="+mn-lt"/>
              </a:rPr>
              <a:t> in </a:t>
            </a:r>
            <a:r>
              <a:rPr lang="fi-FI" sz="2400" b="1" err="1">
                <a:solidFill>
                  <a:srgbClr val="FFFFFF"/>
                </a:solidFill>
                <a:ea typeface="+mn-lt"/>
                <a:cs typeface="+mn-lt"/>
              </a:rPr>
              <a:t>their</a:t>
            </a:r>
            <a:r>
              <a:rPr lang="fi-FI" sz="2400" b="1">
                <a:solidFill>
                  <a:srgbClr val="FFFFFF"/>
                </a:solidFill>
                <a:ea typeface="+mn-lt"/>
                <a:cs typeface="+mn-lt"/>
              </a:rPr>
              <a:t> pot. </a:t>
            </a:r>
            <a:r>
              <a:rPr lang="fi-FI" sz="2400" b="1" err="1">
                <a:solidFill>
                  <a:srgbClr val="FFFFFF"/>
                </a:solidFill>
                <a:ea typeface="+mn-lt"/>
                <a:cs typeface="+mn-lt"/>
              </a:rPr>
              <a:t>They</a:t>
            </a:r>
            <a:r>
              <a:rPr lang="fi-FI" sz="2400" b="1">
                <a:solidFill>
                  <a:srgbClr val="FFFFFF"/>
                </a:solidFill>
                <a:ea typeface="+mn-lt"/>
                <a:cs typeface="+mn-lt"/>
              </a:rPr>
              <a:t> live in outside </a:t>
            </a:r>
            <a:r>
              <a:rPr lang="fi-FI" sz="2400" b="1" err="1">
                <a:solidFill>
                  <a:srgbClr val="FFFFFF"/>
                </a:solidFill>
                <a:ea typeface="+mn-lt"/>
                <a:cs typeface="+mn-lt"/>
              </a:rPr>
              <a:t>the</a:t>
            </a:r>
            <a:r>
              <a:rPr lang="fi-FI" sz="2400" b="1">
                <a:solidFill>
                  <a:srgbClr val="FFFFFF"/>
                </a:solidFill>
                <a:ea typeface="+mn-lt"/>
                <a:cs typeface="+mn-lt"/>
              </a:rPr>
              <a:t> city and </a:t>
            </a:r>
            <a:r>
              <a:rPr lang="fi-FI" sz="2400" b="1" err="1">
                <a:solidFill>
                  <a:srgbClr val="FFFFFF"/>
                </a:solidFill>
                <a:ea typeface="+mn-lt"/>
                <a:cs typeface="+mn-lt"/>
              </a:rPr>
              <a:t>they</a:t>
            </a:r>
            <a:r>
              <a:rPr lang="fi-FI" sz="2400" b="1">
                <a:solidFill>
                  <a:srgbClr val="FFFFFF"/>
                </a:solidFill>
                <a:ea typeface="+mn-lt"/>
                <a:cs typeface="+mn-lt"/>
              </a:rPr>
              <a:t> </a:t>
            </a:r>
            <a:r>
              <a:rPr lang="fi-FI" sz="2400" b="1" err="1">
                <a:solidFill>
                  <a:srgbClr val="FFFFFF"/>
                </a:solidFill>
                <a:ea typeface="+mn-lt"/>
                <a:cs typeface="+mn-lt"/>
              </a:rPr>
              <a:t>get</a:t>
            </a:r>
            <a:r>
              <a:rPr lang="fi-FI" sz="2400" b="1">
                <a:solidFill>
                  <a:srgbClr val="FFFFFF"/>
                </a:solidFill>
                <a:ea typeface="+mn-lt"/>
                <a:cs typeface="+mn-lt"/>
              </a:rPr>
              <a:t> </a:t>
            </a:r>
            <a:r>
              <a:rPr lang="fi-FI" sz="2400" b="1" err="1">
                <a:solidFill>
                  <a:srgbClr val="FFFFFF"/>
                </a:solidFill>
                <a:ea typeface="+mn-lt"/>
                <a:cs typeface="+mn-lt"/>
              </a:rPr>
              <a:t>their</a:t>
            </a:r>
            <a:r>
              <a:rPr lang="fi-FI" sz="2400" b="1">
                <a:solidFill>
                  <a:srgbClr val="FFFFFF"/>
                </a:solidFill>
                <a:ea typeface="+mn-lt"/>
                <a:cs typeface="+mn-lt"/>
              </a:rPr>
              <a:t> </a:t>
            </a:r>
            <a:r>
              <a:rPr lang="fi-FI" sz="2400" b="1" err="1">
                <a:solidFill>
                  <a:srgbClr val="FFFFFF"/>
                </a:solidFill>
                <a:ea typeface="+mn-lt"/>
                <a:cs typeface="+mn-lt"/>
              </a:rPr>
              <a:t>energy</a:t>
            </a:r>
            <a:r>
              <a:rPr lang="fi-FI" sz="2400" b="1">
                <a:solidFill>
                  <a:srgbClr val="FFFFFF"/>
                </a:solidFill>
                <a:ea typeface="+mn-lt"/>
                <a:cs typeface="+mn-lt"/>
              </a:rPr>
              <a:t> </a:t>
            </a:r>
            <a:r>
              <a:rPr lang="fi-FI" sz="2400" b="1" err="1">
                <a:solidFill>
                  <a:srgbClr val="FFFFFF"/>
                </a:solidFill>
                <a:ea typeface="+mn-lt"/>
                <a:cs typeface="+mn-lt"/>
              </a:rPr>
              <a:t>from</a:t>
            </a:r>
            <a:r>
              <a:rPr lang="fi-FI" sz="2400" b="1">
                <a:solidFill>
                  <a:srgbClr val="FFFFFF"/>
                </a:solidFill>
                <a:ea typeface="+mn-lt"/>
                <a:cs typeface="+mn-lt"/>
              </a:rPr>
              <a:t> </a:t>
            </a:r>
            <a:r>
              <a:rPr lang="fi-FI" sz="2400" b="1" err="1">
                <a:solidFill>
                  <a:srgbClr val="FFFFFF"/>
                </a:solidFill>
                <a:ea typeface="+mn-lt"/>
                <a:cs typeface="+mn-lt"/>
              </a:rPr>
              <a:t>solar</a:t>
            </a:r>
            <a:r>
              <a:rPr lang="fi-FI" sz="2400" b="1">
                <a:solidFill>
                  <a:srgbClr val="FFFFFF"/>
                </a:solidFill>
                <a:ea typeface="+mn-lt"/>
                <a:cs typeface="+mn-lt"/>
              </a:rPr>
              <a:t> </a:t>
            </a:r>
            <a:r>
              <a:rPr lang="fi-FI" sz="2400" b="1" err="1">
                <a:solidFill>
                  <a:srgbClr val="FFFFFF"/>
                </a:solidFill>
                <a:ea typeface="+mn-lt"/>
                <a:cs typeface="+mn-lt"/>
              </a:rPr>
              <a:t>panel</a:t>
            </a:r>
            <a:r>
              <a:rPr lang="fi-FI" sz="2400" b="1">
                <a:solidFill>
                  <a:srgbClr val="FFFFFF"/>
                </a:solidFill>
                <a:ea typeface="+mn-lt"/>
                <a:cs typeface="+mn-lt"/>
              </a:rPr>
              <a:t>.</a:t>
            </a:r>
            <a:endParaRPr lang="fi-FI" sz="2400" b="1">
              <a:solidFill>
                <a:srgbClr val="FFFFFF"/>
              </a:solidFill>
            </a:endParaRPr>
          </a:p>
        </p:txBody>
      </p:sp>
    </p:spTree>
    <p:extLst>
      <p:ext uri="{BB962C8B-B14F-4D97-AF65-F5344CB8AC3E}">
        <p14:creationId xmlns:p14="http://schemas.microsoft.com/office/powerpoint/2010/main" val="1461592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5E3CE2F-D6E6-6456-6FC2-19E41CD3CE58}"/>
              </a:ext>
            </a:extLst>
          </p:cNvPr>
          <p:cNvSpPr>
            <a:spLocks noGrp="1"/>
          </p:cNvSpPr>
          <p:nvPr>
            <p:ph type="title"/>
          </p:nvPr>
        </p:nvSpPr>
        <p:spPr>
          <a:xfrm>
            <a:off x="168625" y="723898"/>
            <a:ext cx="7014629" cy="1495425"/>
          </a:xfrm>
        </p:spPr>
        <p:txBody>
          <a:bodyPr>
            <a:normAutofit/>
          </a:bodyPr>
          <a:lstStyle/>
          <a:p>
            <a:r>
              <a:rPr lang="fi-FI" sz="4000" b="1" dirty="0"/>
              <a:t>Can </a:t>
            </a:r>
            <a:r>
              <a:rPr lang="fi-FI" sz="4000" b="1" dirty="0" err="1"/>
              <a:t>activism</a:t>
            </a:r>
            <a:r>
              <a:rPr lang="fi-FI" sz="4000" b="1" dirty="0"/>
              <a:t> </a:t>
            </a:r>
            <a:r>
              <a:rPr lang="fi-FI" sz="4000" b="1" dirty="0" err="1"/>
              <a:t>improve</a:t>
            </a:r>
            <a:r>
              <a:rPr lang="fi-FI" sz="4000" b="1" dirty="0"/>
              <a:t> </a:t>
            </a:r>
            <a:r>
              <a:rPr lang="fi-FI" sz="4000" b="1" dirty="0" err="1"/>
              <a:t>your</a:t>
            </a:r>
            <a:r>
              <a:rPr lang="fi-FI" sz="4000" b="1" dirty="0"/>
              <a:t> life?</a:t>
            </a:r>
          </a:p>
        </p:txBody>
      </p:sp>
      <p:sp>
        <p:nvSpPr>
          <p:cNvPr id="3" name="Sisällön paikkamerkki 2">
            <a:extLst>
              <a:ext uri="{FF2B5EF4-FFF2-40B4-BE49-F238E27FC236}">
                <a16:creationId xmlns:a16="http://schemas.microsoft.com/office/drawing/2014/main" id="{D78585CC-9E47-0E3A-5C36-D46D7242DA91}"/>
              </a:ext>
            </a:extLst>
          </p:cNvPr>
          <p:cNvSpPr>
            <a:spLocks noGrp="1"/>
          </p:cNvSpPr>
          <p:nvPr>
            <p:ph idx="1"/>
          </p:nvPr>
        </p:nvSpPr>
        <p:spPr>
          <a:xfrm>
            <a:off x="165087" y="2224254"/>
            <a:ext cx="6854516" cy="4400626"/>
          </a:xfrm>
        </p:spPr>
        <p:txBody>
          <a:bodyPr vert="horz" lIns="91440" tIns="45720" rIns="91440" bIns="45720" rtlCol="0" anchor="t">
            <a:normAutofit/>
          </a:bodyPr>
          <a:lstStyle/>
          <a:p>
            <a:pPr marL="0" indent="0">
              <a:buNone/>
            </a:pPr>
            <a:r>
              <a:rPr lang="fi-FI" sz="2500" dirty="0"/>
              <a:t>Greta </a:t>
            </a:r>
            <a:r>
              <a:rPr lang="fi-FI" sz="2500" err="1"/>
              <a:t>has</a:t>
            </a:r>
            <a:r>
              <a:rPr lang="fi-FI" sz="2500" dirty="0"/>
              <a:t> </a:t>
            </a:r>
            <a:r>
              <a:rPr lang="fi-FI" sz="2500" err="1"/>
              <a:t>been</a:t>
            </a:r>
            <a:r>
              <a:rPr lang="fi-FI" sz="2500" dirty="0"/>
              <a:t> </a:t>
            </a:r>
            <a:r>
              <a:rPr lang="fi-FI" sz="2500" err="1"/>
              <a:t>diagnosed</a:t>
            </a:r>
            <a:r>
              <a:rPr lang="fi-FI" sz="2500" dirty="0"/>
              <a:t> </a:t>
            </a:r>
            <a:r>
              <a:rPr lang="fi-FI" sz="2500" err="1"/>
              <a:t>with</a:t>
            </a:r>
            <a:r>
              <a:rPr lang="fi-FI" sz="2500" dirty="0"/>
              <a:t> </a:t>
            </a:r>
            <a:r>
              <a:rPr lang="fi-FI" sz="2500" err="1"/>
              <a:t>Asperger's</a:t>
            </a:r>
            <a:r>
              <a:rPr lang="fi-FI" sz="2500" dirty="0"/>
              <a:t> </a:t>
            </a:r>
            <a:r>
              <a:rPr lang="fi-FI" sz="2500" err="1"/>
              <a:t>syndrome</a:t>
            </a:r>
            <a:r>
              <a:rPr lang="fi-FI" sz="2500" dirty="0"/>
              <a:t>. It is a </a:t>
            </a:r>
            <a:r>
              <a:rPr lang="fi-FI" sz="2500" err="1"/>
              <a:t>neurological</a:t>
            </a:r>
            <a:r>
              <a:rPr lang="fi-FI" sz="2500" dirty="0"/>
              <a:t> </a:t>
            </a:r>
            <a:r>
              <a:rPr lang="fi-FI" sz="2500" err="1"/>
              <a:t>developmental</a:t>
            </a:r>
            <a:r>
              <a:rPr lang="fi-FI" sz="2500" dirty="0"/>
              <a:t> </a:t>
            </a:r>
            <a:r>
              <a:rPr lang="fi-FI" sz="2500" err="1"/>
              <a:t>disorder</a:t>
            </a:r>
            <a:r>
              <a:rPr lang="fi-FI" sz="2500" dirty="0"/>
              <a:t> and </a:t>
            </a:r>
            <a:r>
              <a:rPr lang="fi-FI" sz="2500" err="1"/>
              <a:t>it´s</a:t>
            </a:r>
            <a:r>
              <a:rPr lang="fi-FI" sz="2500" dirty="0"/>
              <a:t> </a:t>
            </a:r>
            <a:r>
              <a:rPr lang="fi-FI" sz="2500" err="1"/>
              <a:t>one</a:t>
            </a:r>
            <a:r>
              <a:rPr lang="fi-FI" sz="2500" dirty="0"/>
              <a:t> of </a:t>
            </a:r>
            <a:r>
              <a:rPr lang="fi-FI" sz="2500" err="1"/>
              <a:t>the</a:t>
            </a:r>
            <a:r>
              <a:rPr lang="fi-FI" sz="2500" dirty="0"/>
              <a:t> </a:t>
            </a:r>
            <a:r>
              <a:rPr lang="fi-FI" sz="2500" err="1"/>
              <a:t>autism</a:t>
            </a:r>
            <a:r>
              <a:rPr lang="fi-FI" sz="2500" dirty="0"/>
              <a:t> </a:t>
            </a:r>
            <a:r>
              <a:rPr lang="fi-FI" sz="2500" err="1"/>
              <a:t>spectrum</a:t>
            </a:r>
            <a:r>
              <a:rPr lang="fi-FI" sz="2500" dirty="0"/>
              <a:t> </a:t>
            </a:r>
            <a:r>
              <a:rPr lang="fi-FI" sz="2500" err="1"/>
              <a:t>disorder</a:t>
            </a:r>
            <a:r>
              <a:rPr lang="fi-FI" sz="2500" dirty="0"/>
              <a:t> </a:t>
            </a:r>
            <a:r>
              <a:rPr lang="fi-FI" sz="2500" err="1"/>
              <a:t>also</a:t>
            </a:r>
            <a:r>
              <a:rPr lang="fi-FI" sz="2500" dirty="0"/>
              <a:t>. </a:t>
            </a:r>
            <a:r>
              <a:rPr lang="fi-FI" sz="2500" err="1"/>
              <a:t>She</a:t>
            </a:r>
            <a:r>
              <a:rPr lang="fi-FI" sz="2500" dirty="0"/>
              <a:t> </a:t>
            </a:r>
            <a:r>
              <a:rPr lang="fi-FI" sz="2500" err="1"/>
              <a:t>considers</a:t>
            </a:r>
            <a:r>
              <a:rPr lang="fi-FI" sz="2500" dirty="0"/>
              <a:t> </a:t>
            </a:r>
            <a:r>
              <a:rPr lang="fi-FI" sz="2500" err="1"/>
              <a:t>her</a:t>
            </a:r>
            <a:r>
              <a:rPr lang="fi-FI" sz="2500" dirty="0"/>
              <a:t> </a:t>
            </a:r>
            <a:r>
              <a:rPr lang="fi-FI" sz="2500" err="1"/>
              <a:t>diagnosis</a:t>
            </a:r>
            <a:r>
              <a:rPr lang="fi-FI" sz="2500" dirty="0"/>
              <a:t> a "</a:t>
            </a:r>
            <a:r>
              <a:rPr lang="fi-FI" sz="2500" err="1"/>
              <a:t>superpower</a:t>
            </a:r>
            <a:r>
              <a:rPr lang="fi-FI" sz="2500" dirty="0"/>
              <a:t>" </a:t>
            </a:r>
            <a:r>
              <a:rPr lang="fi-FI" sz="2500" err="1"/>
              <a:t>because</a:t>
            </a:r>
            <a:r>
              <a:rPr lang="fi-FI" sz="2500" dirty="0"/>
              <a:t> it </a:t>
            </a:r>
            <a:r>
              <a:rPr lang="fi-FI" sz="2500" err="1"/>
              <a:t>helps</a:t>
            </a:r>
            <a:r>
              <a:rPr lang="fi-FI" sz="2500" dirty="0"/>
              <a:t> </a:t>
            </a:r>
            <a:r>
              <a:rPr lang="fi-FI" sz="2500" err="1"/>
              <a:t>her</a:t>
            </a:r>
            <a:r>
              <a:rPr lang="fi-FI" sz="2500" dirty="0"/>
              <a:t> </a:t>
            </a:r>
            <a:r>
              <a:rPr lang="fi-FI" sz="2500" err="1"/>
              <a:t>stay</a:t>
            </a:r>
            <a:r>
              <a:rPr lang="fi-FI" sz="2500" dirty="0"/>
              <a:t> </a:t>
            </a:r>
            <a:r>
              <a:rPr lang="fi-FI" sz="2500" err="1"/>
              <a:t>focused</a:t>
            </a:r>
            <a:r>
              <a:rPr lang="fi-FI" sz="2500" dirty="0"/>
              <a:t> on </a:t>
            </a:r>
            <a:r>
              <a:rPr lang="fi-FI" sz="2500" err="1"/>
              <a:t>her</a:t>
            </a:r>
            <a:r>
              <a:rPr lang="fi-FI" sz="2500" dirty="0"/>
              <a:t> </a:t>
            </a:r>
            <a:r>
              <a:rPr lang="fi-FI" sz="2500" err="1"/>
              <a:t>goals</a:t>
            </a:r>
            <a:r>
              <a:rPr lang="fi-FI" sz="2500" dirty="0"/>
              <a:t> and </a:t>
            </a:r>
            <a:r>
              <a:rPr lang="fi-FI" sz="2500" err="1"/>
              <a:t>not</a:t>
            </a:r>
            <a:r>
              <a:rPr lang="fi-FI" sz="2500" dirty="0"/>
              <a:t> </a:t>
            </a:r>
            <a:r>
              <a:rPr lang="fi-FI" sz="2500" err="1"/>
              <a:t>fear</a:t>
            </a:r>
            <a:r>
              <a:rPr lang="fi-FI" sz="2500" dirty="0"/>
              <a:t> </a:t>
            </a:r>
            <a:r>
              <a:rPr lang="fi-FI" sz="2500" err="1"/>
              <a:t>criticism</a:t>
            </a:r>
            <a:r>
              <a:rPr lang="fi-FI" sz="2500" dirty="0"/>
              <a:t>. A </a:t>
            </a:r>
            <a:r>
              <a:rPr lang="fi-FI" sz="2500" err="1"/>
              <a:t>few</a:t>
            </a:r>
            <a:r>
              <a:rPr lang="fi-FI" sz="2500" dirty="0"/>
              <a:t> </a:t>
            </a:r>
            <a:r>
              <a:rPr lang="fi-FI" sz="2500" err="1"/>
              <a:t>years</a:t>
            </a:r>
            <a:r>
              <a:rPr lang="fi-FI" sz="2500" dirty="0"/>
              <a:t> </a:t>
            </a:r>
            <a:r>
              <a:rPr lang="fi-FI" sz="2500" err="1"/>
              <a:t>before</a:t>
            </a:r>
            <a:r>
              <a:rPr lang="fi-FI" sz="2500" dirty="0"/>
              <a:t> </a:t>
            </a:r>
            <a:r>
              <a:rPr lang="fi-FI" sz="2500" err="1"/>
              <a:t>she</a:t>
            </a:r>
            <a:r>
              <a:rPr lang="fi-FI" sz="2500" dirty="0"/>
              <a:t> </a:t>
            </a:r>
            <a:r>
              <a:rPr lang="fi-FI" sz="2500" err="1"/>
              <a:t>started</a:t>
            </a:r>
            <a:r>
              <a:rPr lang="fi-FI" sz="2500" dirty="0"/>
              <a:t> </a:t>
            </a:r>
            <a:r>
              <a:rPr lang="fi-FI" sz="2500" err="1"/>
              <a:t>climate</a:t>
            </a:r>
            <a:r>
              <a:rPr lang="fi-FI" sz="2500" dirty="0"/>
              <a:t> </a:t>
            </a:r>
            <a:r>
              <a:rPr lang="fi-FI" sz="2500" err="1"/>
              <a:t>activism</a:t>
            </a:r>
            <a:r>
              <a:rPr lang="fi-FI" sz="2500" dirty="0"/>
              <a:t>, Greta </a:t>
            </a:r>
            <a:r>
              <a:rPr lang="fi-FI" sz="2500" err="1"/>
              <a:t>suffered</a:t>
            </a:r>
            <a:r>
              <a:rPr lang="fi-FI" sz="2500" dirty="0"/>
              <a:t> </a:t>
            </a:r>
            <a:r>
              <a:rPr lang="fi-FI" sz="2500" err="1"/>
              <a:t>from</a:t>
            </a:r>
            <a:r>
              <a:rPr lang="fi-FI" sz="2500" dirty="0"/>
              <a:t> depression.  </a:t>
            </a:r>
            <a:r>
              <a:rPr lang="fi-FI" sz="2500" err="1"/>
              <a:t>Her</a:t>
            </a:r>
            <a:r>
              <a:rPr lang="fi-FI" sz="2500" dirty="0"/>
              <a:t> </a:t>
            </a:r>
            <a:r>
              <a:rPr lang="fi-FI" sz="2500" err="1"/>
              <a:t>father</a:t>
            </a:r>
            <a:r>
              <a:rPr lang="fi-FI" sz="2500" dirty="0"/>
              <a:t> </a:t>
            </a:r>
            <a:r>
              <a:rPr lang="fi-FI" sz="2500" err="1"/>
              <a:t>has</a:t>
            </a:r>
            <a:r>
              <a:rPr lang="fi-FI" sz="2500" dirty="0"/>
              <a:t> </a:t>
            </a:r>
            <a:r>
              <a:rPr lang="fi-FI" sz="2500" err="1"/>
              <a:t>said</a:t>
            </a:r>
            <a:r>
              <a:rPr lang="fi-FI" sz="2500" dirty="0"/>
              <a:t> </a:t>
            </a:r>
            <a:r>
              <a:rPr lang="fi-FI" sz="2500" err="1"/>
              <a:t>that</a:t>
            </a:r>
            <a:r>
              <a:rPr lang="fi-FI" sz="2500" dirty="0"/>
              <a:t> Greta </a:t>
            </a:r>
            <a:r>
              <a:rPr lang="fi-FI" sz="2500" err="1"/>
              <a:t>didn´t</a:t>
            </a:r>
            <a:r>
              <a:rPr lang="fi-FI" sz="2500" dirty="0"/>
              <a:t> </a:t>
            </a:r>
            <a:r>
              <a:rPr lang="fi-FI" sz="2500" err="1"/>
              <a:t>want</a:t>
            </a:r>
            <a:r>
              <a:rPr lang="fi-FI" sz="2500" dirty="0"/>
              <a:t> to go to </a:t>
            </a:r>
            <a:r>
              <a:rPr lang="fi-FI" sz="2500" err="1"/>
              <a:t>school</a:t>
            </a:r>
            <a:r>
              <a:rPr lang="fi-FI" sz="2500" dirty="0"/>
              <a:t> </a:t>
            </a:r>
            <a:r>
              <a:rPr lang="fi-FI" sz="2500" err="1"/>
              <a:t>or</a:t>
            </a:r>
            <a:r>
              <a:rPr lang="fi-FI" sz="2500" dirty="0"/>
              <a:t> </a:t>
            </a:r>
            <a:r>
              <a:rPr lang="fi-FI" sz="2500" err="1"/>
              <a:t>eat</a:t>
            </a:r>
            <a:r>
              <a:rPr lang="fi-FI" sz="2500" dirty="0"/>
              <a:t> </a:t>
            </a:r>
            <a:r>
              <a:rPr lang="fi-FI" sz="2500" err="1"/>
              <a:t>anything</a:t>
            </a:r>
            <a:r>
              <a:rPr lang="fi-FI" sz="2500" dirty="0"/>
              <a:t>. </a:t>
            </a:r>
            <a:r>
              <a:rPr lang="fi-FI" sz="2500" err="1"/>
              <a:t>But</a:t>
            </a:r>
            <a:r>
              <a:rPr lang="fi-FI" sz="2500" dirty="0"/>
              <a:t> </a:t>
            </a:r>
            <a:r>
              <a:rPr lang="fi-FI" sz="2500" err="1"/>
              <a:t>since</a:t>
            </a:r>
            <a:r>
              <a:rPr lang="fi-FI" sz="2500" dirty="0"/>
              <a:t> </a:t>
            </a:r>
            <a:r>
              <a:rPr lang="fi-FI" sz="2500" err="1"/>
              <a:t>she</a:t>
            </a:r>
            <a:r>
              <a:rPr lang="fi-FI" sz="2500" dirty="0"/>
              <a:t> </a:t>
            </a:r>
            <a:r>
              <a:rPr lang="fi-FI" sz="2500" err="1"/>
              <a:t>started</a:t>
            </a:r>
            <a:r>
              <a:rPr lang="fi-FI" sz="2500" dirty="0"/>
              <a:t> </a:t>
            </a:r>
            <a:r>
              <a:rPr lang="fi-FI" sz="2500" err="1"/>
              <a:t>climate</a:t>
            </a:r>
            <a:r>
              <a:rPr lang="fi-FI" sz="2500" dirty="0"/>
              <a:t> </a:t>
            </a:r>
            <a:r>
              <a:rPr lang="fi-FI" sz="2500" err="1"/>
              <a:t>activism</a:t>
            </a:r>
            <a:r>
              <a:rPr lang="fi-FI" sz="2500" dirty="0"/>
              <a:t>. </a:t>
            </a:r>
            <a:r>
              <a:rPr lang="fi-FI" sz="2500" err="1"/>
              <a:t>However</a:t>
            </a:r>
            <a:r>
              <a:rPr lang="fi-FI" sz="2500" dirty="0"/>
              <a:t>, </a:t>
            </a:r>
            <a:r>
              <a:rPr lang="fi-FI" sz="2500" err="1"/>
              <a:t>activism</a:t>
            </a:r>
            <a:r>
              <a:rPr lang="fi-FI" sz="2500" dirty="0"/>
              <a:t> </a:t>
            </a:r>
            <a:r>
              <a:rPr lang="fi-FI" sz="2500" err="1"/>
              <a:t>has</a:t>
            </a:r>
            <a:r>
              <a:rPr lang="fi-FI" sz="2500" dirty="0"/>
              <a:t> made Greta </a:t>
            </a:r>
            <a:r>
              <a:rPr lang="fi-FI" sz="2500" err="1"/>
              <a:t>happy</a:t>
            </a:r>
            <a:r>
              <a:rPr lang="fi-FI" sz="2500" dirty="0"/>
              <a:t> </a:t>
            </a:r>
            <a:r>
              <a:rPr lang="fi-FI" sz="2500" err="1"/>
              <a:t>later</a:t>
            </a:r>
            <a:r>
              <a:rPr lang="fi-FI" sz="2500" dirty="0"/>
              <a:t>.</a:t>
            </a:r>
          </a:p>
        </p:txBody>
      </p:sp>
      <p:pic>
        <p:nvPicPr>
          <p:cNvPr id="4" name="Kuva 3" descr="Greta Thunberg - Wikimedia Commons">
            <a:extLst>
              <a:ext uri="{FF2B5EF4-FFF2-40B4-BE49-F238E27FC236}">
                <a16:creationId xmlns:a16="http://schemas.microsoft.com/office/drawing/2014/main" id="{107381F7-8621-3956-ABF5-DAC051DC34AF}"/>
              </a:ext>
            </a:extLst>
          </p:cNvPr>
          <p:cNvPicPr>
            <a:picLocks noChangeAspect="1"/>
          </p:cNvPicPr>
          <p:nvPr/>
        </p:nvPicPr>
        <p:blipFill>
          <a:blip r:embed="rId2"/>
          <a:srcRect l="1759" r="3388"/>
          <a:stretch/>
        </p:blipFill>
        <p:spPr>
          <a:xfrm>
            <a:off x="7199440" y="10"/>
            <a:ext cx="4992560" cy="6857990"/>
          </a:xfrm>
          <a:prstGeom prst="rect">
            <a:avLst/>
          </a:prstGeom>
          <a:effectLst/>
        </p:spPr>
      </p:pic>
    </p:spTree>
    <p:extLst>
      <p:ext uri="{BB962C8B-B14F-4D97-AF65-F5344CB8AC3E}">
        <p14:creationId xmlns:p14="http://schemas.microsoft.com/office/powerpoint/2010/main" val="4117400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0C2C2087-129C-7971-1C0A-31B744D788F9}"/>
              </a:ext>
            </a:extLst>
          </p:cNvPr>
          <p:cNvSpPr>
            <a:spLocks noGrp="1"/>
          </p:cNvSpPr>
          <p:nvPr>
            <p:ph type="title"/>
          </p:nvPr>
        </p:nvSpPr>
        <p:spPr>
          <a:xfrm>
            <a:off x="220356" y="219633"/>
            <a:ext cx="6853757" cy="1495425"/>
          </a:xfrm>
        </p:spPr>
        <p:txBody>
          <a:bodyPr vert="horz" lIns="91440" tIns="45720" rIns="91440" bIns="45720" rtlCol="0" anchor="ctr">
            <a:normAutofit/>
          </a:bodyPr>
          <a:lstStyle/>
          <a:p>
            <a:r>
              <a:rPr lang="en-US" sz="4000" b="1" dirty="0"/>
              <a:t>Activism – What Greta has done</a:t>
            </a:r>
          </a:p>
        </p:txBody>
      </p:sp>
      <p:sp>
        <p:nvSpPr>
          <p:cNvPr id="3" name="Sisällön paikkamerkki 2">
            <a:extLst>
              <a:ext uri="{FF2B5EF4-FFF2-40B4-BE49-F238E27FC236}">
                <a16:creationId xmlns:a16="http://schemas.microsoft.com/office/drawing/2014/main" id="{2DA86B5F-5165-3B28-6842-9A89D4BE77DC}"/>
              </a:ext>
            </a:extLst>
          </p:cNvPr>
          <p:cNvSpPr>
            <a:spLocks noGrp="1"/>
          </p:cNvSpPr>
          <p:nvPr>
            <p:ph sz="half" idx="1"/>
          </p:nvPr>
        </p:nvSpPr>
        <p:spPr>
          <a:xfrm>
            <a:off x="220356" y="1575832"/>
            <a:ext cx="6989916" cy="5073739"/>
          </a:xfrm>
        </p:spPr>
        <p:txBody>
          <a:bodyPr vert="horz" lIns="91440" tIns="45720" rIns="91440" bIns="45720" rtlCol="0" anchor="t">
            <a:normAutofit lnSpcReduction="10000"/>
          </a:bodyPr>
          <a:lstStyle/>
          <a:p>
            <a:r>
              <a:rPr lang="en-US" sz="2400" dirty="0"/>
              <a:t>In may 2018 Greta was one of the three winners of the climate-related writing competition. The competition is organized by </a:t>
            </a:r>
            <a:r>
              <a:rPr lang="en-US" sz="2400" i="1" dirty="0"/>
              <a:t>Svenska </a:t>
            </a:r>
            <a:r>
              <a:rPr lang="en-US" sz="2400" dirty="0" err="1"/>
              <a:t>dagbladet</a:t>
            </a:r>
            <a:r>
              <a:rPr lang="en-US" sz="2400" dirty="0"/>
              <a:t>, and it´s for young people. </a:t>
            </a:r>
          </a:p>
          <a:p>
            <a:r>
              <a:rPr lang="en-US" sz="2400" dirty="0"/>
              <a:t>When Greta was  9th grade she said "I won't go to school before the Swedish parliamentary elections.." Instead of She spent her school days sitting in front of the Swedish parliament building. Greta was carrying a sign that read: </a:t>
            </a:r>
            <a:r>
              <a:rPr lang="en-US" sz="2400" dirty="0" err="1"/>
              <a:t>S</a:t>
            </a:r>
            <a:r>
              <a:rPr lang="en-US" sz="2400" i="1" dirty="0" err="1"/>
              <a:t>kolstrejk</a:t>
            </a:r>
            <a:r>
              <a:rPr lang="en-US" sz="2400" i="1" dirty="0"/>
              <a:t> för </a:t>
            </a:r>
            <a:r>
              <a:rPr lang="en-US" sz="2400" i="1" dirty="0" err="1"/>
              <a:t>kilmatet</a:t>
            </a:r>
            <a:r>
              <a:rPr lang="en-US" sz="2400" i="1" dirty="0"/>
              <a:t>. ( School strike for climate). </a:t>
            </a:r>
            <a:r>
              <a:rPr lang="en-US" sz="2400" dirty="0"/>
              <a:t>Her goal was to push the Swedish government to act in line with the Paris Agreement.</a:t>
            </a:r>
          </a:p>
          <a:p>
            <a:r>
              <a:rPr lang="en-US" sz="2400" dirty="0"/>
              <a:t>Gretas school strike inspired many other students around the world. That grew into a global citizen movement.</a:t>
            </a:r>
          </a:p>
          <a:p>
            <a:endParaRPr lang="en-US" sz="2000"/>
          </a:p>
        </p:txBody>
      </p:sp>
      <p:pic>
        <p:nvPicPr>
          <p:cNvPr id="6" name="Sisällön paikkamerkki 6">
            <a:extLst>
              <a:ext uri="{FF2B5EF4-FFF2-40B4-BE49-F238E27FC236}">
                <a16:creationId xmlns:a16="http://schemas.microsoft.com/office/drawing/2014/main" id="{4938D230-FC8B-1A57-A644-79B9522051E0}"/>
              </a:ext>
            </a:extLst>
          </p:cNvPr>
          <p:cNvPicPr>
            <a:picLocks noChangeAspect="1"/>
          </p:cNvPicPr>
          <p:nvPr/>
        </p:nvPicPr>
        <p:blipFill>
          <a:blip r:embed="rId2"/>
          <a:srcRect l="4513" r="942"/>
          <a:stretch/>
        </p:blipFill>
        <p:spPr>
          <a:xfrm>
            <a:off x="7199440" y="10"/>
            <a:ext cx="4992560" cy="6857990"/>
          </a:xfrm>
          <a:prstGeom prst="rect">
            <a:avLst/>
          </a:prstGeom>
          <a:effectLst/>
        </p:spPr>
      </p:pic>
    </p:spTree>
    <p:extLst>
      <p:ext uri="{BB962C8B-B14F-4D97-AF65-F5344CB8AC3E}">
        <p14:creationId xmlns:p14="http://schemas.microsoft.com/office/powerpoint/2010/main" val="2388968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descr="Kuva, joka sisältää kohteen Ihmisen kasvot, vaate, henkilö, hymy&#10;&#10;Tekoälyn luoma sisältö voi olla virheellistä.">
            <a:extLst>
              <a:ext uri="{FF2B5EF4-FFF2-40B4-BE49-F238E27FC236}">
                <a16:creationId xmlns:a16="http://schemas.microsoft.com/office/drawing/2014/main" id="{A6C97D31-70CC-BD3C-6B26-A12082AE662A}"/>
              </a:ext>
            </a:extLst>
          </p:cNvPr>
          <p:cNvPicPr>
            <a:picLocks noChangeAspect="1"/>
          </p:cNvPicPr>
          <p:nvPr/>
        </p:nvPicPr>
        <p:blipFill>
          <a:blip r:embed="rId2">
            <a:alphaModFix amt="35000"/>
          </a:blip>
          <a:srcRect b="25000"/>
          <a:stretch/>
        </p:blipFill>
        <p:spPr>
          <a:xfrm>
            <a:off x="20" y="10"/>
            <a:ext cx="12191980" cy="6857990"/>
          </a:xfrm>
          <a:prstGeom prst="rect">
            <a:avLst/>
          </a:prstGeom>
        </p:spPr>
      </p:pic>
      <p:sp>
        <p:nvSpPr>
          <p:cNvPr id="3" name="Sisällön paikkamerkki 2">
            <a:extLst>
              <a:ext uri="{FF2B5EF4-FFF2-40B4-BE49-F238E27FC236}">
                <a16:creationId xmlns:a16="http://schemas.microsoft.com/office/drawing/2014/main" id="{F692319E-BE08-2950-CA16-F81906D2A27E}"/>
              </a:ext>
            </a:extLst>
          </p:cNvPr>
          <p:cNvSpPr>
            <a:spLocks noGrp="1"/>
          </p:cNvSpPr>
          <p:nvPr>
            <p:ph sz="half" idx="1"/>
          </p:nvPr>
        </p:nvSpPr>
        <p:spPr>
          <a:xfrm>
            <a:off x="205353" y="353287"/>
            <a:ext cx="11445497" cy="5939913"/>
          </a:xfrm>
        </p:spPr>
        <p:txBody>
          <a:bodyPr vert="horz" lIns="91440" tIns="45720" rIns="91440" bIns="45720" rtlCol="0" anchor="t">
            <a:noAutofit/>
          </a:bodyPr>
          <a:lstStyle/>
          <a:p>
            <a:r>
              <a:rPr lang="en-US" b="1" dirty="0">
                <a:solidFill>
                  <a:srgbClr val="FFFFFF"/>
                </a:solidFill>
              </a:rPr>
              <a:t>Greta has spoken at several international climate conferences, including the UN Climate Summit in 2019. Her famous "How dare you?" speech criticized world leaders for failing to act on climate change. She accused politicians of making empty promises and prioritizing economic interests over the environment and future generations. Her direct and emotional speech gained global attention and reinforced her role as a leading voice in climate activism.</a:t>
            </a:r>
          </a:p>
          <a:p>
            <a:r>
              <a:rPr lang="en-US" b="1" dirty="0">
                <a:solidFill>
                  <a:srgbClr val="FFFFFF"/>
                </a:solidFill>
              </a:rPr>
              <a:t>Greta’s activism has influenced many governments to adopt stricter climate policies and has inspired new laws and political commitments. The European Union, for example, has strengthened its climate goals, and many countries have pledged to reduce their emissions faster. She has also impacted the corporate world, with many major companies prioritizing sustainability in response to public pressure.</a:t>
            </a:r>
          </a:p>
        </p:txBody>
      </p:sp>
    </p:spTree>
    <p:extLst>
      <p:ext uri="{BB962C8B-B14F-4D97-AF65-F5344CB8AC3E}">
        <p14:creationId xmlns:p14="http://schemas.microsoft.com/office/powerpoint/2010/main" val="220066053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B28727-2110-7C82-DDA3-7596BDE758FB}"/>
              </a:ext>
            </a:extLst>
          </p:cNvPr>
          <p:cNvSpPr>
            <a:spLocks noGrp="1"/>
          </p:cNvSpPr>
          <p:nvPr>
            <p:ph type="title"/>
          </p:nvPr>
        </p:nvSpPr>
        <p:spPr>
          <a:xfrm>
            <a:off x="360336" y="68074"/>
            <a:ext cx="10515600" cy="1325563"/>
          </a:xfrm>
        </p:spPr>
        <p:txBody>
          <a:bodyPr/>
          <a:lstStyle/>
          <a:p>
            <a:r>
              <a:rPr lang="fi-FI" b="1" dirty="0" err="1"/>
              <a:t>Criticism</a:t>
            </a:r>
            <a:endParaRPr lang="fi-FI" b="1" dirty="0"/>
          </a:p>
        </p:txBody>
      </p:sp>
      <p:sp>
        <p:nvSpPr>
          <p:cNvPr id="3" name="Sisällön paikkamerkki 2">
            <a:extLst>
              <a:ext uri="{FF2B5EF4-FFF2-40B4-BE49-F238E27FC236}">
                <a16:creationId xmlns:a16="http://schemas.microsoft.com/office/drawing/2014/main" id="{E9A4CE2C-F7E9-49EC-0EC7-561CA77F4142}"/>
              </a:ext>
            </a:extLst>
          </p:cNvPr>
          <p:cNvSpPr>
            <a:spLocks noGrp="1"/>
          </p:cNvSpPr>
          <p:nvPr>
            <p:ph sz="half" idx="1"/>
          </p:nvPr>
        </p:nvSpPr>
        <p:spPr>
          <a:xfrm>
            <a:off x="360336" y="1399423"/>
            <a:ext cx="5724040" cy="4777540"/>
          </a:xfrm>
        </p:spPr>
        <p:txBody>
          <a:bodyPr vert="horz" lIns="91440" tIns="45720" rIns="91440" bIns="45720" rtlCol="0" anchor="t">
            <a:normAutofit/>
          </a:bodyPr>
          <a:lstStyle/>
          <a:p>
            <a:pPr marL="0" indent="0">
              <a:buNone/>
            </a:pPr>
            <a:r>
              <a:rPr lang="fi-FI" err="1"/>
              <a:t>Although</a:t>
            </a:r>
            <a:r>
              <a:rPr lang="fi-FI" dirty="0"/>
              <a:t> Greta </a:t>
            </a:r>
            <a:r>
              <a:rPr lang="fi-FI" err="1"/>
              <a:t>has</a:t>
            </a:r>
            <a:r>
              <a:rPr lang="fi-FI" dirty="0"/>
              <a:t> </a:t>
            </a:r>
            <a:r>
              <a:rPr lang="fi-FI" err="1"/>
              <a:t>received</a:t>
            </a:r>
            <a:r>
              <a:rPr lang="fi-FI" dirty="0"/>
              <a:t> </a:t>
            </a:r>
            <a:r>
              <a:rPr lang="fi-FI" err="1"/>
              <a:t>so</a:t>
            </a:r>
            <a:r>
              <a:rPr lang="fi-FI" dirty="0"/>
              <a:t> </a:t>
            </a:r>
            <a:r>
              <a:rPr lang="fi-FI" err="1"/>
              <a:t>much</a:t>
            </a:r>
            <a:r>
              <a:rPr lang="fi-FI" dirty="0"/>
              <a:t> </a:t>
            </a:r>
            <a:r>
              <a:rPr lang="fi-FI" err="1"/>
              <a:t>support</a:t>
            </a:r>
            <a:r>
              <a:rPr lang="fi-FI" dirty="0"/>
              <a:t>, </a:t>
            </a:r>
            <a:r>
              <a:rPr lang="fi-FI" err="1"/>
              <a:t>she</a:t>
            </a:r>
            <a:r>
              <a:rPr lang="fi-FI" dirty="0"/>
              <a:t> </a:t>
            </a:r>
            <a:r>
              <a:rPr lang="fi-FI" err="1"/>
              <a:t>has</a:t>
            </a:r>
            <a:r>
              <a:rPr lang="fi-FI" dirty="0"/>
              <a:t> </a:t>
            </a:r>
            <a:r>
              <a:rPr lang="fi-FI" err="1"/>
              <a:t>also</a:t>
            </a:r>
            <a:r>
              <a:rPr lang="fi-FI" dirty="0"/>
              <a:t> </a:t>
            </a:r>
            <a:r>
              <a:rPr lang="fi-FI" err="1"/>
              <a:t>faced</a:t>
            </a:r>
            <a:r>
              <a:rPr lang="fi-FI" dirty="0"/>
              <a:t> </a:t>
            </a:r>
            <a:r>
              <a:rPr lang="fi-FI" err="1"/>
              <a:t>criticism</a:t>
            </a:r>
            <a:r>
              <a:rPr lang="fi-FI" dirty="0"/>
              <a:t>. Some </a:t>
            </a:r>
            <a:r>
              <a:rPr lang="fi-FI" err="1"/>
              <a:t>politicians</a:t>
            </a:r>
            <a:r>
              <a:rPr lang="fi-FI" dirty="0"/>
              <a:t> and business </a:t>
            </a:r>
            <a:r>
              <a:rPr lang="fi-FI" err="1"/>
              <a:t>leaders</a:t>
            </a:r>
            <a:r>
              <a:rPr lang="fi-FI" dirty="0"/>
              <a:t> </a:t>
            </a:r>
            <a:r>
              <a:rPr lang="fi-FI" err="1"/>
              <a:t>have</a:t>
            </a:r>
            <a:r>
              <a:rPr lang="fi-FI" dirty="0"/>
              <a:t> </a:t>
            </a:r>
            <a:r>
              <a:rPr lang="fi-FI" err="1"/>
              <a:t>dismissed</a:t>
            </a:r>
            <a:r>
              <a:rPr lang="fi-FI" dirty="0"/>
              <a:t> </a:t>
            </a:r>
            <a:r>
              <a:rPr lang="fi-FI" err="1"/>
              <a:t>her</a:t>
            </a:r>
            <a:r>
              <a:rPr lang="fi-FI" dirty="0"/>
              <a:t>, </a:t>
            </a:r>
            <a:r>
              <a:rPr lang="fi-FI" err="1"/>
              <a:t>claiming</a:t>
            </a:r>
            <a:r>
              <a:rPr lang="fi-FI" dirty="0"/>
              <a:t> </a:t>
            </a:r>
            <a:r>
              <a:rPr lang="fi-FI" err="1"/>
              <a:t>she</a:t>
            </a:r>
            <a:r>
              <a:rPr lang="fi-FI" dirty="0"/>
              <a:t> is </a:t>
            </a:r>
            <a:r>
              <a:rPr lang="fi-FI" err="1"/>
              <a:t>too</a:t>
            </a:r>
            <a:r>
              <a:rPr lang="fi-FI" dirty="0"/>
              <a:t> </a:t>
            </a:r>
            <a:r>
              <a:rPr lang="fi-FI" err="1"/>
              <a:t>young</a:t>
            </a:r>
            <a:r>
              <a:rPr lang="fi-FI" dirty="0"/>
              <a:t> to </a:t>
            </a:r>
            <a:r>
              <a:rPr lang="fi-FI" err="1"/>
              <a:t>understand</a:t>
            </a:r>
            <a:r>
              <a:rPr lang="fi-FI" dirty="0"/>
              <a:t> </a:t>
            </a:r>
            <a:r>
              <a:rPr lang="fi-FI" err="1"/>
              <a:t>economics</a:t>
            </a:r>
            <a:r>
              <a:rPr lang="fi-FI" dirty="0"/>
              <a:t> and </a:t>
            </a:r>
            <a:r>
              <a:rPr lang="fi-FI" err="1"/>
              <a:t>political</a:t>
            </a:r>
            <a:r>
              <a:rPr lang="fi-FI" dirty="0"/>
              <a:t> </a:t>
            </a:r>
            <a:r>
              <a:rPr lang="fi-FI" err="1"/>
              <a:t>issues</a:t>
            </a:r>
            <a:r>
              <a:rPr lang="fi-FI" dirty="0"/>
              <a:t>. </a:t>
            </a:r>
            <a:r>
              <a:rPr lang="fi-FI" err="1"/>
              <a:t>Others</a:t>
            </a:r>
            <a:r>
              <a:rPr lang="fi-FI" dirty="0"/>
              <a:t> </a:t>
            </a:r>
            <a:r>
              <a:rPr lang="fi-FI" err="1"/>
              <a:t>have</a:t>
            </a:r>
            <a:r>
              <a:rPr lang="fi-FI" dirty="0"/>
              <a:t> </a:t>
            </a:r>
            <a:r>
              <a:rPr lang="fi-FI" err="1"/>
              <a:t>criticized</a:t>
            </a:r>
            <a:r>
              <a:rPr lang="fi-FI" dirty="0"/>
              <a:t> </a:t>
            </a:r>
            <a:r>
              <a:rPr lang="fi-FI" err="1"/>
              <a:t>her</a:t>
            </a:r>
            <a:r>
              <a:rPr lang="fi-FI" dirty="0"/>
              <a:t> </a:t>
            </a:r>
            <a:r>
              <a:rPr lang="fi-FI" err="1"/>
              <a:t>emotional</a:t>
            </a:r>
            <a:r>
              <a:rPr lang="fi-FI" dirty="0"/>
              <a:t> </a:t>
            </a:r>
            <a:r>
              <a:rPr lang="fi-FI" err="1"/>
              <a:t>speeches</a:t>
            </a:r>
            <a:r>
              <a:rPr lang="fi-FI" dirty="0"/>
              <a:t> and </a:t>
            </a:r>
            <a:r>
              <a:rPr lang="fi-FI" err="1"/>
              <a:t>direct</a:t>
            </a:r>
            <a:r>
              <a:rPr lang="fi-FI" dirty="0"/>
              <a:t> </a:t>
            </a:r>
            <a:r>
              <a:rPr lang="fi-FI" err="1"/>
              <a:t>communication</a:t>
            </a:r>
            <a:r>
              <a:rPr lang="fi-FI" dirty="0"/>
              <a:t> </a:t>
            </a:r>
            <a:r>
              <a:rPr lang="fi-FI" err="1"/>
              <a:t>style</a:t>
            </a:r>
            <a:r>
              <a:rPr lang="fi-FI" dirty="0"/>
              <a:t>. </a:t>
            </a:r>
            <a:r>
              <a:rPr lang="fi-FI" err="1"/>
              <a:t>Climate</a:t>
            </a:r>
            <a:r>
              <a:rPr lang="fi-FI" dirty="0"/>
              <a:t> </a:t>
            </a:r>
            <a:r>
              <a:rPr lang="fi-FI" err="1"/>
              <a:t>change</a:t>
            </a:r>
            <a:r>
              <a:rPr lang="fi-FI" dirty="0"/>
              <a:t> </a:t>
            </a:r>
            <a:r>
              <a:rPr lang="fi-FI" err="1"/>
              <a:t>deniers</a:t>
            </a:r>
            <a:r>
              <a:rPr lang="fi-FI" dirty="0"/>
              <a:t> and </a:t>
            </a:r>
            <a:r>
              <a:rPr lang="fi-FI" err="1"/>
              <a:t>conservative</a:t>
            </a:r>
            <a:r>
              <a:rPr lang="fi-FI" dirty="0"/>
              <a:t> </a:t>
            </a:r>
            <a:r>
              <a:rPr lang="fi-FI" err="1"/>
              <a:t>groups</a:t>
            </a:r>
            <a:r>
              <a:rPr lang="fi-FI" dirty="0"/>
              <a:t> </a:t>
            </a:r>
            <a:r>
              <a:rPr lang="fi-FI" err="1"/>
              <a:t>have</a:t>
            </a:r>
            <a:r>
              <a:rPr lang="fi-FI" dirty="0"/>
              <a:t> </a:t>
            </a:r>
            <a:r>
              <a:rPr lang="fi-FI" err="1"/>
              <a:t>also</a:t>
            </a:r>
            <a:r>
              <a:rPr lang="fi-FI" dirty="0"/>
              <a:t> </a:t>
            </a:r>
            <a:r>
              <a:rPr lang="fi-FI" err="1"/>
              <a:t>attempted</a:t>
            </a:r>
            <a:r>
              <a:rPr lang="fi-FI" dirty="0"/>
              <a:t> to </a:t>
            </a:r>
            <a:r>
              <a:rPr lang="fi-FI" err="1"/>
              <a:t>undermine</a:t>
            </a:r>
            <a:r>
              <a:rPr lang="fi-FI" dirty="0"/>
              <a:t> </a:t>
            </a:r>
            <a:r>
              <a:rPr lang="fi-FI" err="1"/>
              <a:t>her</a:t>
            </a:r>
            <a:r>
              <a:rPr lang="fi-FI" dirty="0"/>
              <a:t> </a:t>
            </a:r>
            <a:r>
              <a:rPr lang="fi-FI" err="1"/>
              <a:t>message</a:t>
            </a:r>
            <a:r>
              <a:rPr lang="fi-FI" dirty="0"/>
              <a:t>.</a:t>
            </a:r>
            <a:endParaRPr lang="fi-FI"/>
          </a:p>
        </p:txBody>
      </p:sp>
      <p:sp>
        <p:nvSpPr>
          <p:cNvPr id="4" name="Sisällön paikkamerkki 3">
            <a:extLst>
              <a:ext uri="{FF2B5EF4-FFF2-40B4-BE49-F238E27FC236}">
                <a16:creationId xmlns:a16="http://schemas.microsoft.com/office/drawing/2014/main" id="{0CFBA864-58C5-2F6A-3780-19E465FB8E45}"/>
              </a:ext>
            </a:extLst>
          </p:cNvPr>
          <p:cNvSpPr>
            <a:spLocks noGrp="1"/>
          </p:cNvSpPr>
          <p:nvPr>
            <p:ph sz="half" idx="2"/>
          </p:nvPr>
        </p:nvSpPr>
        <p:spPr>
          <a:xfrm>
            <a:off x="6078255" y="1888255"/>
            <a:ext cx="5379929" cy="4768872"/>
          </a:xfrm>
        </p:spPr>
        <p:txBody>
          <a:bodyPr vert="horz" lIns="91440" tIns="45720" rIns="91440" bIns="45720" rtlCol="0" anchor="t">
            <a:normAutofit/>
          </a:bodyPr>
          <a:lstStyle/>
          <a:p>
            <a:pPr marL="0" indent="0">
              <a:buNone/>
            </a:pPr>
            <a:r>
              <a:rPr lang="fi-FI" dirty="0"/>
              <a:t>For </a:t>
            </a:r>
            <a:r>
              <a:rPr lang="fi-FI" dirty="0" err="1"/>
              <a:t>example</a:t>
            </a:r>
            <a:r>
              <a:rPr lang="fi-FI" dirty="0"/>
              <a:t>:</a:t>
            </a:r>
          </a:p>
          <a:p>
            <a:r>
              <a:rPr lang="fi-FI" dirty="0"/>
              <a:t>Some </a:t>
            </a:r>
            <a:r>
              <a:rPr lang="fi-FI" dirty="0" err="1"/>
              <a:t>political</a:t>
            </a:r>
            <a:r>
              <a:rPr lang="fi-FI" dirty="0"/>
              <a:t> </a:t>
            </a:r>
            <a:r>
              <a:rPr lang="fi-FI" dirty="0" err="1"/>
              <a:t>leaders</a:t>
            </a:r>
            <a:r>
              <a:rPr lang="fi-FI" dirty="0"/>
              <a:t> </a:t>
            </a:r>
            <a:r>
              <a:rPr lang="fi-FI" dirty="0" err="1"/>
              <a:t>like</a:t>
            </a:r>
            <a:r>
              <a:rPr lang="fi-FI" dirty="0"/>
              <a:t> U.S.A </a:t>
            </a:r>
            <a:r>
              <a:rPr lang="fi-FI" dirty="0" err="1"/>
              <a:t>President</a:t>
            </a:r>
            <a:r>
              <a:rPr lang="fi-FI" dirty="0"/>
              <a:t> Donald Trump </a:t>
            </a:r>
            <a:r>
              <a:rPr lang="fi-FI" dirty="0" err="1"/>
              <a:t>sarcastically</a:t>
            </a:r>
            <a:r>
              <a:rPr lang="fi-FI" dirty="0"/>
              <a:t> </a:t>
            </a:r>
            <a:r>
              <a:rPr lang="fi-FI" dirty="0" err="1"/>
              <a:t>tweeted</a:t>
            </a:r>
            <a:r>
              <a:rPr lang="fi-FI" dirty="0"/>
              <a:t> </a:t>
            </a:r>
            <a:r>
              <a:rPr lang="fi-FI" dirty="0" err="1"/>
              <a:t>that</a:t>
            </a:r>
            <a:r>
              <a:rPr lang="fi-FI" dirty="0"/>
              <a:t> Greta </a:t>
            </a:r>
            <a:r>
              <a:rPr lang="fi-FI" dirty="0" err="1"/>
              <a:t>should</a:t>
            </a:r>
            <a:r>
              <a:rPr lang="fi-FI" dirty="0"/>
              <a:t> “</a:t>
            </a:r>
            <a:r>
              <a:rPr lang="fi-FI" dirty="0" err="1"/>
              <a:t>chill</a:t>
            </a:r>
            <a:r>
              <a:rPr lang="fi-FI" dirty="0"/>
              <a:t> and go to a </a:t>
            </a:r>
            <a:r>
              <a:rPr lang="fi-FI" dirty="0" err="1"/>
              <a:t>movie</a:t>
            </a:r>
            <a:r>
              <a:rPr lang="fi-FI" dirty="0"/>
              <a:t>.”</a:t>
            </a:r>
          </a:p>
          <a:p>
            <a:r>
              <a:rPr lang="fi-FI" dirty="0"/>
              <a:t>Vladimir Putin </a:t>
            </a:r>
            <a:r>
              <a:rPr lang="fi-FI" err="1"/>
              <a:t>has</a:t>
            </a:r>
            <a:r>
              <a:rPr lang="fi-FI" dirty="0"/>
              <a:t> </a:t>
            </a:r>
            <a:r>
              <a:rPr lang="fi-FI" err="1"/>
              <a:t>condemned</a:t>
            </a:r>
            <a:r>
              <a:rPr lang="fi-FI" dirty="0"/>
              <a:t> </a:t>
            </a:r>
            <a:r>
              <a:rPr lang="fi-FI" err="1"/>
              <a:t>teenage</a:t>
            </a:r>
            <a:r>
              <a:rPr lang="fi-FI" dirty="0"/>
              <a:t> </a:t>
            </a:r>
            <a:r>
              <a:rPr lang="fi-FI" err="1"/>
              <a:t>climate</a:t>
            </a:r>
            <a:r>
              <a:rPr lang="fi-FI" dirty="0"/>
              <a:t> </a:t>
            </a:r>
            <a:r>
              <a:rPr lang="fi-FI" err="1"/>
              <a:t>change</a:t>
            </a:r>
            <a:r>
              <a:rPr lang="fi-FI" dirty="0"/>
              <a:t> </a:t>
            </a:r>
            <a:r>
              <a:rPr lang="fi-FI" err="1"/>
              <a:t>activist</a:t>
            </a:r>
            <a:r>
              <a:rPr lang="fi-FI" dirty="0"/>
              <a:t> Greta </a:t>
            </a:r>
            <a:r>
              <a:rPr lang="fi-FI" err="1"/>
              <a:t>Thunberg</a:t>
            </a:r>
            <a:r>
              <a:rPr lang="fi-FI" dirty="0"/>
              <a:t>, </a:t>
            </a:r>
            <a:r>
              <a:rPr lang="fi-FI" err="1"/>
              <a:t>claiming</a:t>
            </a:r>
            <a:r>
              <a:rPr lang="fi-FI" dirty="0"/>
              <a:t> </a:t>
            </a:r>
            <a:r>
              <a:rPr lang="fi-FI" err="1"/>
              <a:t>she</a:t>
            </a:r>
            <a:r>
              <a:rPr lang="fi-FI" dirty="0"/>
              <a:t> is "</a:t>
            </a:r>
            <a:r>
              <a:rPr lang="fi-FI" err="1"/>
              <a:t>poorly</a:t>
            </a:r>
            <a:r>
              <a:rPr lang="fi-FI" dirty="0"/>
              <a:t> </a:t>
            </a:r>
            <a:r>
              <a:rPr lang="fi-FI" err="1"/>
              <a:t>informed</a:t>
            </a:r>
            <a:r>
              <a:rPr lang="fi-FI" dirty="0"/>
              <a:t>" and </a:t>
            </a:r>
            <a:r>
              <a:rPr lang="fi-FI" err="1"/>
              <a:t>does</a:t>
            </a:r>
            <a:r>
              <a:rPr lang="fi-FI" dirty="0"/>
              <a:t> </a:t>
            </a:r>
            <a:r>
              <a:rPr lang="fi-FI" err="1"/>
              <a:t>not</a:t>
            </a:r>
            <a:r>
              <a:rPr lang="fi-FI" dirty="0"/>
              <a:t> </a:t>
            </a:r>
            <a:r>
              <a:rPr lang="fi-FI" err="1"/>
              <a:t>understand</a:t>
            </a:r>
            <a:r>
              <a:rPr lang="fi-FI" dirty="0"/>
              <a:t> </a:t>
            </a:r>
            <a:r>
              <a:rPr lang="fi-FI" err="1"/>
              <a:t>complex</a:t>
            </a:r>
            <a:r>
              <a:rPr lang="fi-FI" dirty="0"/>
              <a:t> </a:t>
            </a:r>
            <a:r>
              <a:rPr lang="fi-FI" err="1"/>
              <a:t>global</a:t>
            </a:r>
            <a:r>
              <a:rPr lang="fi-FI" dirty="0"/>
              <a:t> </a:t>
            </a:r>
            <a:r>
              <a:rPr lang="fi-FI" err="1"/>
              <a:t>issues</a:t>
            </a:r>
            <a:r>
              <a:rPr lang="fi-FI" dirty="0"/>
              <a:t>.</a:t>
            </a:r>
          </a:p>
        </p:txBody>
      </p:sp>
      <p:pic>
        <p:nvPicPr>
          <p:cNvPr id="6" name="Kuva 5" descr="Kuva, joka sisältää kohteen animaatio, clipart, graafinen suunnittelu, kuvitus">
            <a:extLst>
              <a:ext uri="{FF2B5EF4-FFF2-40B4-BE49-F238E27FC236}">
                <a16:creationId xmlns:a16="http://schemas.microsoft.com/office/drawing/2014/main" id="{1EB711E6-C0EA-160E-C67A-FC3E760D4AFD}"/>
              </a:ext>
            </a:extLst>
          </p:cNvPr>
          <p:cNvPicPr>
            <a:picLocks noChangeAspect="1"/>
          </p:cNvPicPr>
          <p:nvPr/>
        </p:nvPicPr>
        <p:blipFill>
          <a:blip r:embed="rId2"/>
          <a:stretch>
            <a:fillRect/>
          </a:stretch>
        </p:blipFill>
        <p:spPr>
          <a:xfrm>
            <a:off x="8652056" y="73068"/>
            <a:ext cx="2087672" cy="2066796"/>
          </a:xfrm>
          <a:prstGeom prst="rect">
            <a:avLst/>
          </a:prstGeom>
        </p:spPr>
      </p:pic>
    </p:spTree>
    <p:extLst>
      <p:ext uri="{BB962C8B-B14F-4D97-AF65-F5344CB8AC3E}">
        <p14:creationId xmlns:p14="http://schemas.microsoft.com/office/powerpoint/2010/main" val="1395603867"/>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Szélesvásznú</PresentationFormat>
  <Slides>7</Slides>
  <Notes>0</Notes>
  <HiddenSlides>0</HiddenSlides>
  <ScaleCrop>false</ScaleCrop>
  <HeadingPairs>
    <vt:vector size="4" baseType="variant">
      <vt:variant>
        <vt:lpstr>Téma</vt:lpstr>
      </vt:variant>
      <vt:variant>
        <vt:i4>1</vt:i4>
      </vt:variant>
      <vt:variant>
        <vt:lpstr>Diacímek</vt:lpstr>
      </vt:variant>
      <vt:variant>
        <vt:i4>7</vt:i4>
      </vt:variant>
    </vt:vector>
  </HeadingPairs>
  <TitlesOfParts>
    <vt:vector size="8" baseType="lpstr">
      <vt:lpstr>Office-teema</vt:lpstr>
      <vt:lpstr>New generation promoting sustainable devolopment goals</vt:lpstr>
      <vt:lpstr>PowerPoint-bemutató</vt:lpstr>
      <vt:lpstr>Her childhood </vt:lpstr>
      <vt:lpstr>Can activism improve your life?</vt:lpstr>
      <vt:lpstr>Activism – What Greta has done</vt:lpstr>
      <vt:lpstr>PowerPoint-bemutató</vt:lpstr>
      <vt:lpstr>Criticism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223</cp:revision>
  <dcterms:created xsi:type="dcterms:W3CDTF">2025-01-23T07:39:27Z</dcterms:created>
  <dcterms:modified xsi:type="dcterms:W3CDTF">2026-06-04T20:06:50Z</dcterms:modified>
</cp:coreProperties>
</file>