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57" r:id="rId4"/>
    <p:sldId id="259" r:id="rId5"/>
    <p:sldId id="260" r:id="rId6"/>
    <p:sldId id="261" r:id="rId7"/>
    <p:sldId id="263" r:id="rId8"/>
    <p:sldId id="262" r:id="rId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imetön osa" id="{9214B45B-1B3F-4ABC-A2F0-1455CB40A310}">
          <p14:sldIdLst>
            <p14:sldId id="256"/>
            <p14:sldId id="258"/>
            <p14:sldId id="257"/>
            <p14:sldId id="259"/>
            <p14:sldId id="260"/>
            <p14:sldId id="261"/>
            <p14:sldId id="263"/>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AE2AF9-A0E6-4F5E-B8FB-BC8C89F510AD}" v="11" dt="2025-03-20T07:23:31.9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hyperlink" Target="https://www.kirjasampo.fi/" TargetMode="External"/><Relationship Id="rId2" Type="http://schemas.openxmlformats.org/officeDocument/2006/relationships/hyperlink" Target="https://fi.wikipedia.org/" TargetMode="External"/><Relationship Id="rId1" Type="http://schemas.openxmlformats.org/officeDocument/2006/relationships/hyperlink" Target="https://www.aka.fi/"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kirjasampo.fi/" TargetMode="External"/><Relationship Id="rId2" Type="http://schemas.openxmlformats.org/officeDocument/2006/relationships/hyperlink" Target="https://fi.wikipedia.org/" TargetMode="External"/><Relationship Id="rId1" Type="http://schemas.openxmlformats.org/officeDocument/2006/relationships/hyperlink" Target="https://www.aka.fi/"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253ACA-A107-4E2E-BEF3-D45BBFE37931}"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E6A3F9A7-0432-48BC-99F6-8B65D2D3F1AF}">
      <dgm:prSet/>
      <dgm:spPr/>
      <dgm:t>
        <a:bodyPr/>
        <a:lstStyle/>
        <a:p>
          <a:r>
            <a:rPr lang="fi-FI">
              <a:hlinkClick xmlns:r="http://schemas.openxmlformats.org/officeDocument/2006/relationships" r:id="rId1"/>
            </a:rPr>
            <a:t>https://www.aka.fi/</a:t>
          </a:r>
          <a:endParaRPr lang="en-US"/>
        </a:p>
      </dgm:t>
    </dgm:pt>
    <dgm:pt modelId="{974C38A9-9D8A-44D4-833B-7B64E318AC05}" type="parTrans" cxnId="{8942B75E-AB77-4F31-BC7D-1F33A2AC8D46}">
      <dgm:prSet/>
      <dgm:spPr/>
      <dgm:t>
        <a:bodyPr/>
        <a:lstStyle/>
        <a:p>
          <a:endParaRPr lang="en-US"/>
        </a:p>
      </dgm:t>
    </dgm:pt>
    <dgm:pt modelId="{A77331C0-AE6D-4DB6-AF4A-90C984842B78}" type="sibTrans" cxnId="{8942B75E-AB77-4F31-BC7D-1F33A2AC8D46}">
      <dgm:prSet/>
      <dgm:spPr/>
      <dgm:t>
        <a:bodyPr/>
        <a:lstStyle/>
        <a:p>
          <a:endParaRPr lang="en-US"/>
        </a:p>
      </dgm:t>
    </dgm:pt>
    <dgm:pt modelId="{FCC7414B-B2CE-481D-A207-ED33EA2E44D8}">
      <dgm:prSet/>
      <dgm:spPr/>
      <dgm:t>
        <a:bodyPr/>
        <a:lstStyle/>
        <a:p>
          <a:r>
            <a:rPr lang="fi-FI">
              <a:hlinkClick xmlns:r="http://schemas.openxmlformats.org/officeDocument/2006/relationships" r:id="rId2"/>
            </a:rPr>
            <a:t>https://fi.wikipedia.org</a:t>
          </a:r>
          <a:endParaRPr lang="en-US"/>
        </a:p>
      </dgm:t>
    </dgm:pt>
    <dgm:pt modelId="{92192CF9-F0DB-4012-966A-611443AE6D48}" type="parTrans" cxnId="{40E22F27-CC73-439C-A743-E32B8DD449D2}">
      <dgm:prSet/>
      <dgm:spPr/>
      <dgm:t>
        <a:bodyPr/>
        <a:lstStyle/>
        <a:p>
          <a:endParaRPr lang="en-US"/>
        </a:p>
      </dgm:t>
    </dgm:pt>
    <dgm:pt modelId="{FD7A0A39-07EE-420D-A0A6-6A89E1033E6F}" type="sibTrans" cxnId="{40E22F27-CC73-439C-A743-E32B8DD449D2}">
      <dgm:prSet/>
      <dgm:spPr/>
      <dgm:t>
        <a:bodyPr/>
        <a:lstStyle/>
        <a:p>
          <a:endParaRPr lang="en-US"/>
        </a:p>
      </dgm:t>
    </dgm:pt>
    <dgm:pt modelId="{628DF4A0-D646-4479-8E46-18124CA6FCC0}">
      <dgm:prSet/>
      <dgm:spPr/>
      <dgm:t>
        <a:bodyPr/>
        <a:lstStyle/>
        <a:p>
          <a:r>
            <a:rPr lang="fi-FI">
              <a:hlinkClick xmlns:r="http://schemas.openxmlformats.org/officeDocument/2006/relationships" r:id="rId3"/>
            </a:rPr>
            <a:t>https://www.kirjasampo.fi</a:t>
          </a:r>
          <a:endParaRPr lang="en-US"/>
        </a:p>
      </dgm:t>
    </dgm:pt>
    <dgm:pt modelId="{31D6BAF4-37F8-41EB-BB66-3F8B3CBBDFC0}" type="parTrans" cxnId="{16B5E3D2-9A1C-4B69-8BEF-E53D094CB16B}">
      <dgm:prSet/>
      <dgm:spPr/>
      <dgm:t>
        <a:bodyPr/>
        <a:lstStyle/>
        <a:p>
          <a:endParaRPr lang="en-US"/>
        </a:p>
      </dgm:t>
    </dgm:pt>
    <dgm:pt modelId="{C88D849D-41ED-4398-A3BC-E53A5F433005}" type="sibTrans" cxnId="{16B5E3D2-9A1C-4B69-8BEF-E53D094CB16B}">
      <dgm:prSet/>
      <dgm:spPr/>
      <dgm:t>
        <a:bodyPr/>
        <a:lstStyle/>
        <a:p>
          <a:endParaRPr lang="en-US"/>
        </a:p>
      </dgm:t>
    </dgm:pt>
    <dgm:pt modelId="{24210ACA-FE1C-456C-A55D-30B8FC3177C6}" type="pres">
      <dgm:prSet presAssocID="{55253ACA-A107-4E2E-BEF3-D45BBFE37931}" presName="vert0" presStyleCnt="0">
        <dgm:presLayoutVars>
          <dgm:dir/>
          <dgm:animOne val="branch"/>
          <dgm:animLvl val="lvl"/>
        </dgm:presLayoutVars>
      </dgm:prSet>
      <dgm:spPr/>
    </dgm:pt>
    <dgm:pt modelId="{259157F5-09D3-4F08-984D-F8610F207F0D}" type="pres">
      <dgm:prSet presAssocID="{E6A3F9A7-0432-48BC-99F6-8B65D2D3F1AF}" presName="thickLine" presStyleLbl="alignNode1" presStyleIdx="0" presStyleCnt="3"/>
      <dgm:spPr/>
    </dgm:pt>
    <dgm:pt modelId="{75EBFC53-E0B1-4987-832D-A186E197AD82}" type="pres">
      <dgm:prSet presAssocID="{E6A3F9A7-0432-48BC-99F6-8B65D2D3F1AF}" presName="horz1" presStyleCnt="0"/>
      <dgm:spPr/>
    </dgm:pt>
    <dgm:pt modelId="{8FDE5F4D-C7FE-4C39-A897-0383371B0BC4}" type="pres">
      <dgm:prSet presAssocID="{E6A3F9A7-0432-48BC-99F6-8B65D2D3F1AF}" presName="tx1" presStyleLbl="revTx" presStyleIdx="0" presStyleCnt="3"/>
      <dgm:spPr/>
    </dgm:pt>
    <dgm:pt modelId="{C657014A-B004-419A-9232-72835BACC033}" type="pres">
      <dgm:prSet presAssocID="{E6A3F9A7-0432-48BC-99F6-8B65D2D3F1AF}" presName="vert1" presStyleCnt="0"/>
      <dgm:spPr/>
    </dgm:pt>
    <dgm:pt modelId="{44C80CEE-3D58-4193-9698-C38AF68598DC}" type="pres">
      <dgm:prSet presAssocID="{FCC7414B-B2CE-481D-A207-ED33EA2E44D8}" presName="thickLine" presStyleLbl="alignNode1" presStyleIdx="1" presStyleCnt="3"/>
      <dgm:spPr/>
    </dgm:pt>
    <dgm:pt modelId="{B4BCB243-3929-49B1-8954-55D76A4E0AD7}" type="pres">
      <dgm:prSet presAssocID="{FCC7414B-B2CE-481D-A207-ED33EA2E44D8}" presName="horz1" presStyleCnt="0"/>
      <dgm:spPr/>
    </dgm:pt>
    <dgm:pt modelId="{CAFCBB70-72E6-4D0D-A8CE-B2F5BE57F63C}" type="pres">
      <dgm:prSet presAssocID="{FCC7414B-B2CE-481D-A207-ED33EA2E44D8}" presName="tx1" presStyleLbl="revTx" presStyleIdx="1" presStyleCnt="3"/>
      <dgm:spPr/>
    </dgm:pt>
    <dgm:pt modelId="{14EE9C81-2B29-4F29-B8AE-D1096A5E69D5}" type="pres">
      <dgm:prSet presAssocID="{FCC7414B-B2CE-481D-A207-ED33EA2E44D8}" presName="vert1" presStyleCnt="0"/>
      <dgm:spPr/>
    </dgm:pt>
    <dgm:pt modelId="{17080348-99CD-4081-88B1-AB4DF20EC854}" type="pres">
      <dgm:prSet presAssocID="{628DF4A0-D646-4479-8E46-18124CA6FCC0}" presName="thickLine" presStyleLbl="alignNode1" presStyleIdx="2" presStyleCnt="3"/>
      <dgm:spPr/>
    </dgm:pt>
    <dgm:pt modelId="{6152558B-8D93-446E-B357-1082E327F224}" type="pres">
      <dgm:prSet presAssocID="{628DF4A0-D646-4479-8E46-18124CA6FCC0}" presName="horz1" presStyleCnt="0"/>
      <dgm:spPr/>
    </dgm:pt>
    <dgm:pt modelId="{D5AC6E6F-478A-45C1-A055-E1D2768D4220}" type="pres">
      <dgm:prSet presAssocID="{628DF4A0-D646-4479-8E46-18124CA6FCC0}" presName="tx1" presStyleLbl="revTx" presStyleIdx="2" presStyleCnt="3"/>
      <dgm:spPr/>
    </dgm:pt>
    <dgm:pt modelId="{4EEDFA55-708D-4CD8-8164-8020CBB79A44}" type="pres">
      <dgm:prSet presAssocID="{628DF4A0-D646-4479-8E46-18124CA6FCC0}" presName="vert1" presStyleCnt="0"/>
      <dgm:spPr/>
    </dgm:pt>
  </dgm:ptLst>
  <dgm:cxnLst>
    <dgm:cxn modelId="{40E22F27-CC73-439C-A743-E32B8DD449D2}" srcId="{55253ACA-A107-4E2E-BEF3-D45BBFE37931}" destId="{FCC7414B-B2CE-481D-A207-ED33EA2E44D8}" srcOrd="1" destOrd="0" parTransId="{92192CF9-F0DB-4012-966A-611443AE6D48}" sibTransId="{FD7A0A39-07EE-420D-A0A6-6A89E1033E6F}"/>
    <dgm:cxn modelId="{8942B75E-AB77-4F31-BC7D-1F33A2AC8D46}" srcId="{55253ACA-A107-4E2E-BEF3-D45BBFE37931}" destId="{E6A3F9A7-0432-48BC-99F6-8B65D2D3F1AF}" srcOrd="0" destOrd="0" parTransId="{974C38A9-9D8A-44D4-833B-7B64E318AC05}" sibTransId="{A77331C0-AE6D-4DB6-AF4A-90C984842B78}"/>
    <dgm:cxn modelId="{98783377-8826-4CAA-A677-BAE09F3F9C3D}" type="presOf" srcId="{E6A3F9A7-0432-48BC-99F6-8B65D2D3F1AF}" destId="{8FDE5F4D-C7FE-4C39-A897-0383371B0BC4}" srcOrd="0" destOrd="0" presId="urn:microsoft.com/office/officeart/2008/layout/LinedList"/>
    <dgm:cxn modelId="{16B5E3D2-9A1C-4B69-8BEF-E53D094CB16B}" srcId="{55253ACA-A107-4E2E-BEF3-D45BBFE37931}" destId="{628DF4A0-D646-4479-8E46-18124CA6FCC0}" srcOrd="2" destOrd="0" parTransId="{31D6BAF4-37F8-41EB-BB66-3F8B3CBBDFC0}" sibTransId="{C88D849D-41ED-4398-A3BC-E53A5F433005}"/>
    <dgm:cxn modelId="{51BDB8DC-1D8A-43B4-8F34-AFD405E705AD}" type="presOf" srcId="{FCC7414B-B2CE-481D-A207-ED33EA2E44D8}" destId="{CAFCBB70-72E6-4D0D-A8CE-B2F5BE57F63C}" srcOrd="0" destOrd="0" presId="urn:microsoft.com/office/officeart/2008/layout/LinedList"/>
    <dgm:cxn modelId="{9FBECBE6-8F4A-4DEF-82C9-0C8CE1EE8BF1}" type="presOf" srcId="{55253ACA-A107-4E2E-BEF3-D45BBFE37931}" destId="{24210ACA-FE1C-456C-A55D-30B8FC3177C6}" srcOrd="0" destOrd="0" presId="urn:microsoft.com/office/officeart/2008/layout/LinedList"/>
    <dgm:cxn modelId="{6F8C01FF-559F-4329-AEDA-512254A50FCB}" type="presOf" srcId="{628DF4A0-D646-4479-8E46-18124CA6FCC0}" destId="{D5AC6E6F-478A-45C1-A055-E1D2768D4220}" srcOrd="0" destOrd="0" presId="urn:microsoft.com/office/officeart/2008/layout/LinedList"/>
    <dgm:cxn modelId="{4AABAEC0-8F6C-438B-A492-C4711F900DF9}" type="presParOf" srcId="{24210ACA-FE1C-456C-A55D-30B8FC3177C6}" destId="{259157F5-09D3-4F08-984D-F8610F207F0D}" srcOrd="0" destOrd="0" presId="urn:microsoft.com/office/officeart/2008/layout/LinedList"/>
    <dgm:cxn modelId="{F627B2DB-15BE-416B-A01E-47694E1F0736}" type="presParOf" srcId="{24210ACA-FE1C-456C-A55D-30B8FC3177C6}" destId="{75EBFC53-E0B1-4987-832D-A186E197AD82}" srcOrd="1" destOrd="0" presId="urn:microsoft.com/office/officeart/2008/layout/LinedList"/>
    <dgm:cxn modelId="{E963DB9D-21E2-4DDD-95DE-19C671A8406F}" type="presParOf" srcId="{75EBFC53-E0B1-4987-832D-A186E197AD82}" destId="{8FDE5F4D-C7FE-4C39-A897-0383371B0BC4}" srcOrd="0" destOrd="0" presId="urn:microsoft.com/office/officeart/2008/layout/LinedList"/>
    <dgm:cxn modelId="{B934596D-4DF7-408B-96E3-0CF7887B9B21}" type="presParOf" srcId="{75EBFC53-E0B1-4987-832D-A186E197AD82}" destId="{C657014A-B004-419A-9232-72835BACC033}" srcOrd="1" destOrd="0" presId="urn:microsoft.com/office/officeart/2008/layout/LinedList"/>
    <dgm:cxn modelId="{374D394F-6D07-4902-8E4A-6BDD95392432}" type="presParOf" srcId="{24210ACA-FE1C-456C-A55D-30B8FC3177C6}" destId="{44C80CEE-3D58-4193-9698-C38AF68598DC}" srcOrd="2" destOrd="0" presId="urn:microsoft.com/office/officeart/2008/layout/LinedList"/>
    <dgm:cxn modelId="{CF6C0DD4-CE61-4D76-9A0E-7A95EE942D22}" type="presParOf" srcId="{24210ACA-FE1C-456C-A55D-30B8FC3177C6}" destId="{B4BCB243-3929-49B1-8954-55D76A4E0AD7}" srcOrd="3" destOrd="0" presId="urn:microsoft.com/office/officeart/2008/layout/LinedList"/>
    <dgm:cxn modelId="{159D7187-48FA-4162-B4B8-5CD7C02DD7E0}" type="presParOf" srcId="{B4BCB243-3929-49B1-8954-55D76A4E0AD7}" destId="{CAFCBB70-72E6-4D0D-A8CE-B2F5BE57F63C}" srcOrd="0" destOrd="0" presId="urn:microsoft.com/office/officeart/2008/layout/LinedList"/>
    <dgm:cxn modelId="{A0D0B185-8DF5-4DEF-A91A-5DFAC931CA42}" type="presParOf" srcId="{B4BCB243-3929-49B1-8954-55D76A4E0AD7}" destId="{14EE9C81-2B29-4F29-B8AE-D1096A5E69D5}" srcOrd="1" destOrd="0" presId="urn:microsoft.com/office/officeart/2008/layout/LinedList"/>
    <dgm:cxn modelId="{0281AB43-6AE9-4B91-8D0D-C661FE93B005}" type="presParOf" srcId="{24210ACA-FE1C-456C-A55D-30B8FC3177C6}" destId="{17080348-99CD-4081-88B1-AB4DF20EC854}" srcOrd="4" destOrd="0" presId="urn:microsoft.com/office/officeart/2008/layout/LinedList"/>
    <dgm:cxn modelId="{A726ECFD-77A8-41B0-AFEB-291B01D7B755}" type="presParOf" srcId="{24210ACA-FE1C-456C-A55D-30B8FC3177C6}" destId="{6152558B-8D93-446E-B357-1082E327F224}" srcOrd="5" destOrd="0" presId="urn:microsoft.com/office/officeart/2008/layout/LinedList"/>
    <dgm:cxn modelId="{235B077E-A3E4-4144-96A9-6A4958DEE781}" type="presParOf" srcId="{6152558B-8D93-446E-B357-1082E327F224}" destId="{D5AC6E6F-478A-45C1-A055-E1D2768D4220}" srcOrd="0" destOrd="0" presId="urn:microsoft.com/office/officeart/2008/layout/LinedList"/>
    <dgm:cxn modelId="{DD2FDBC7-2EC9-472A-AEA5-283832500948}" type="presParOf" srcId="{6152558B-8D93-446E-B357-1082E327F224}" destId="{4EEDFA55-708D-4CD8-8164-8020CBB79A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9157F5-09D3-4F08-984D-F8610F207F0D}">
      <dsp:nvSpPr>
        <dsp:cNvPr id="0" name=""/>
        <dsp:cNvSpPr/>
      </dsp:nvSpPr>
      <dsp:spPr>
        <a:xfrm>
          <a:off x="0" y="270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DE5F4D-C7FE-4C39-A897-0383371B0BC4}">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fi-FI" sz="4200" kern="1200">
              <a:hlinkClick xmlns:r="http://schemas.openxmlformats.org/officeDocument/2006/relationships" r:id="rId1"/>
            </a:rPr>
            <a:t>https://www.aka.fi/</a:t>
          </a:r>
          <a:endParaRPr lang="en-US" sz="4200" kern="1200"/>
        </a:p>
      </dsp:txBody>
      <dsp:txXfrm>
        <a:off x="0" y="2700"/>
        <a:ext cx="6291714" cy="1841777"/>
      </dsp:txXfrm>
    </dsp:sp>
    <dsp:sp modelId="{44C80CEE-3D58-4193-9698-C38AF68598DC}">
      <dsp:nvSpPr>
        <dsp:cNvPr id="0" name=""/>
        <dsp:cNvSpPr/>
      </dsp:nvSpPr>
      <dsp:spPr>
        <a:xfrm>
          <a:off x="0" y="1844478"/>
          <a:ext cx="6291714" cy="0"/>
        </a:xfrm>
        <a:prstGeom prst="line">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FCBB70-72E6-4D0D-A8CE-B2F5BE57F63C}">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fi-FI" sz="4200" kern="1200">
              <a:hlinkClick xmlns:r="http://schemas.openxmlformats.org/officeDocument/2006/relationships" r:id="rId2"/>
            </a:rPr>
            <a:t>https://fi.wikipedia.org</a:t>
          </a:r>
          <a:endParaRPr lang="en-US" sz="4200" kern="1200"/>
        </a:p>
      </dsp:txBody>
      <dsp:txXfrm>
        <a:off x="0" y="1844478"/>
        <a:ext cx="6291714" cy="1841777"/>
      </dsp:txXfrm>
    </dsp:sp>
    <dsp:sp modelId="{17080348-99CD-4081-88B1-AB4DF20EC854}">
      <dsp:nvSpPr>
        <dsp:cNvPr id="0" name=""/>
        <dsp:cNvSpPr/>
      </dsp:nvSpPr>
      <dsp:spPr>
        <a:xfrm>
          <a:off x="0" y="3686256"/>
          <a:ext cx="6291714"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AC6E6F-478A-45C1-A055-E1D2768D4220}">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r>
            <a:rPr lang="fi-FI" sz="4200" kern="1200">
              <a:hlinkClick xmlns:r="http://schemas.openxmlformats.org/officeDocument/2006/relationships" r:id="rId3"/>
            </a:rPr>
            <a:t>https://www.kirjasampo.fi</a:t>
          </a:r>
          <a:endParaRPr lang="en-US" sz="4200" kern="1200"/>
        </a:p>
      </dsp:txBody>
      <dsp:txXfrm>
        <a:off x="0" y="3686256"/>
        <a:ext cx="6291714" cy="184177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E8AEA5-01BD-4EE5-8F68-2211BAD49CDA}" type="datetimeFigureOut">
              <a:rPr lang="fi-FI" smtClean="0"/>
              <a:t>27.3.2025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8DA67-DB44-4683-97BE-D272B80AC1FD}" type="slidenum">
              <a:rPr lang="fi-FI" smtClean="0"/>
              <a:t>‹#›</a:t>
            </a:fld>
            <a:endParaRPr lang="fi-FI"/>
          </a:p>
        </p:txBody>
      </p:sp>
    </p:spTree>
    <p:extLst>
      <p:ext uri="{BB962C8B-B14F-4D97-AF65-F5344CB8AC3E}">
        <p14:creationId xmlns:p14="http://schemas.microsoft.com/office/powerpoint/2010/main" val="2776714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7A78DA67-DB44-4683-97BE-D272B80AC1FD}" type="slidenum">
              <a:rPr lang="fi-FI" smtClean="0"/>
              <a:t>6</a:t>
            </a:fld>
            <a:endParaRPr lang="fi-FI"/>
          </a:p>
        </p:txBody>
      </p:sp>
    </p:spTree>
    <p:extLst>
      <p:ext uri="{BB962C8B-B14F-4D97-AF65-F5344CB8AC3E}">
        <p14:creationId xmlns:p14="http://schemas.microsoft.com/office/powerpoint/2010/main" val="1677651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27.3.2025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27.3.2025</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27.3.2025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27.3.2025</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27.3.2025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27.3.2025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27.3.2025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27.3.2025</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1"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5" name="Freeform: Shape 14">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Otsikko 1"/>
          <p:cNvSpPr>
            <a:spLocks noGrp="1"/>
          </p:cNvSpPr>
          <p:nvPr>
            <p:ph type="ctrTitle"/>
          </p:nvPr>
        </p:nvSpPr>
        <p:spPr>
          <a:xfrm>
            <a:off x="789708" y="666351"/>
            <a:ext cx="10558405" cy="3044335"/>
          </a:xfrm>
        </p:spPr>
        <p:txBody>
          <a:bodyPr anchor="b">
            <a:normAutofit/>
          </a:bodyPr>
          <a:lstStyle/>
          <a:p>
            <a:r>
              <a:rPr lang="fi-FI" sz="4800">
                <a:solidFill>
                  <a:schemeClr val="bg1"/>
                </a:solidFill>
              </a:rPr>
              <a:t>Ilkka Hanski</a:t>
            </a:r>
          </a:p>
        </p:txBody>
      </p:sp>
      <p:sp>
        <p:nvSpPr>
          <p:cNvPr id="3" name="Alaotsikko 2"/>
          <p:cNvSpPr>
            <a:spLocks noGrp="1"/>
          </p:cNvSpPr>
          <p:nvPr>
            <p:ph type="subTitle" idx="1"/>
          </p:nvPr>
        </p:nvSpPr>
        <p:spPr>
          <a:xfrm>
            <a:off x="789708" y="3866064"/>
            <a:ext cx="10558405" cy="2234485"/>
          </a:xfrm>
        </p:spPr>
        <p:txBody>
          <a:bodyPr vert="horz" lIns="91440" tIns="45720" rIns="91440" bIns="45720" rtlCol="0" anchor="t">
            <a:normAutofit/>
          </a:bodyPr>
          <a:lstStyle/>
          <a:p>
            <a:r>
              <a:rPr lang="fi-FI" err="1">
                <a:solidFill>
                  <a:schemeClr val="bg1"/>
                </a:solidFill>
              </a:rPr>
              <a:t>Finnish</a:t>
            </a:r>
            <a:r>
              <a:rPr lang="fi-FI">
                <a:solidFill>
                  <a:schemeClr val="bg1"/>
                </a:solidFill>
              </a:rPr>
              <a:t> </a:t>
            </a:r>
            <a:r>
              <a:rPr lang="fi-FI" err="1">
                <a:solidFill>
                  <a:schemeClr val="bg1"/>
                </a:solidFill>
              </a:rPr>
              <a:t>progressive</a:t>
            </a:r>
            <a:r>
              <a:rPr lang="fi-FI">
                <a:solidFill>
                  <a:schemeClr val="bg1"/>
                </a:solidFill>
              </a:rPr>
              <a:t> </a:t>
            </a:r>
            <a:r>
              <a:rPr lang="fi-FI" err="1">
                <a:solidFill>
                  <a:schemeClr val="bg1"/>
                </a:solidFill>
              </a:rPr>
              <a:t>ecologist</a:t>
            </a:r>
            <a:endParaRPr lang="fi-FI">
              <a:solidFill>
                <a:schemeClr val="bg1"/>
              </a:solidFill>
            </a:endParaRPr>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873FB161-6CA8-DAF8-34F9-DAED44320148}"/>
              </a:ext>
            </a:extLst>
          </p:cNvPr>
          <p:cNvSpPr>
            <a:spLocks noGrp="1"/>
          </p:cNvSpPr>
          <p:nvPr>
            <p:ph idx="1"/>
          </p:nvPr>
        </p:nvSpPr>
        <p:spPr>
          <a:xfrm>
            <a:off x="897769" y="1909192"/>
            <a:ext cx="4586513" cy="3647710"/>
          </a:xfrm>
        </p:spPr>
        <p:txBody>
          <a:bodyPr>
            <a:normAutofit/>
          </a:bodyPr>
          <a:lstStyle/>
          <a:p>
            <a:pPr marL="0" indent="0">
              <a:buNone/>
            </a:pPr>
            <a:r>
              <a:rPr lang="en-US" sz="1900">
                <a:solidFill>
                  <a:schemeClr val="bg1"/>
                </a:solidFill>
              </a:rPr>
              <a:t>Ilkka </a:t>
            </a:r>
            <a:r>
              <a:rPr lang="en-US" sz="1900" err="1">
                <a:solidFill>
                  <a:schemeClr val="bg1"/>
                </a:solidFill>
              </a:rPr>
              <a:t>Hanski</a:t>
            </a:r>
            <a:r>
              <a:rPr lang="en-US" sz="1900">
                <a:solidFill>
                  <a:schemeClr val="bg1"/>
                </a:solidFill>
              </a:rPr>
              <a:t> was born in 1953 in Helsinki. He had an early interest in nature and science. He studied biology at the University of Helsinki, receiving his bachelor's degree in 1974 and his master's degree in 1976. His doctoral dissertation, completed in 1981, dealt with the ecological and evolutionary characteristics of Finnish butterfly populations. His early research focused particularly on insects and the ecological interactions of butterflies.</a:t>
            </a:r>
            <a:endParaRPr lang="fi-FI" sz="1900">
              <a:solidFill>
                <a:schemeClr val="bg1"/>
              </a:solidFill>
            </a:endParaRP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Kuva 6" descr="Kuva, joka sisältää kohteen Ihmisen kasvot, henkilö, vaate, mies&#10;&#10;Kuvaus luotu automaattisesti">
            <a:extLst>
              <a:ext uri="{FF2B5EF4-FFF2-40B4-BE49-F238E27FC236}">
                <a16:creationId xmlns:a16="http://schemas.microsoft.com/office/drawing/2014/main" id="{E49E7862-23C6-6ECF-A2E6-6B946AA030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2960" y="-10811"/>
            <a:ext cx="6289040" cy="6868811"/>
          </a:xfrm>
          <a:prstGeom prst="rect">
            <a:avLst/>
          </a:prstGeom>
        </p:spPr>
      </p:pic>
      <p:sp>
        <p:nvSpPr>
          <p:cNvPr id="5" name="Otsikko 4">
            <a:extLst>
              <a:ext uri="{FF2B5EF4-FFF2-40B4-BE49-F238E27FC236}">
                <a16:creationId xmlns:a16="http://schemas.microsoft.com/office/drawing/2014/main" id="{8359AB71-27C9-8F38-295D-CBA490C6D9B0}"/>
              </a:ext>
            </a:extLst>
          </p:cNvPr>
          <p:cNvSpPr>
            <a:spLocks noGrp="1"/>
          </p:cNvSpPr>
          <p:nvPr>
            <p:ph type="title"/>
          </p:nvPr>
        </p:nvSpPr>
        <p:spPr>
          <a:xfrm>
            <a:off x="838200" y="-10811"/>
            <a:ext cx="4718304" cy="1760567"/>
          </a:xfrm>
        </p:spPr>
        <p:txBody>
          <a:bodyPr/>
          <a:lstStyle/>
          <a:p>
            <a:r>
              <a:rPr lang="fi-FI" err="1">
                <a:solidFill>
                  <a:schemeClr val="bg1"/>
                </a:solidFill>
              </a:rPr>
              <a:t>Early</a:t>
            </a:r>
            <a:r>
              <a:rPr lang="fi-FI">
                <a:solidFill>
                  <a:schemeClr val="bg1"/>
                </a:solidFill>
              </a:rPr>
              <a:t> life and</a:t>
            </a:r>
            <a:br>
              <a:rPr lang="fi-FI">
                <a:solidFill>
                  <a:schemeClr val="bg1"/>
                </a:solidFill>
              </a:rPr>
            </a:br>
            <a:r>
              <a:rPr lang="fi-FI">
                <a:solidFill>
                  <a:schemeClr val="bg1"/>
                </a:solidFill>
              </a:rPr>
              <a:t> </a:t>
            </a:r>
            <a:r>
              <a:rPr lang="fi-FI" err="1">
                <a:solidFill>
                  <a:schemeClr val="bg1"/>
                </a:solidFill>
              </a:rPr>
              <a:t>education</a:t>
            </a:r>
            <a:endParaRPr lang="fi-FI">
              <a:solidFill>
                <a:schemeClr val="bg1"/>
              </a:solidFill>
            </a:endParaRPr>
          </a:p>
        </p:txBody>
      </p:sp>
    </p:spTree>
    <p:extLst>
      <p:ext uri="{BB962C8B-B14F-4D97-AF65-F5344CB8AC3E}">
        <p14:creationId xmlns:p14="http://schemas.microsoft.com/office/powerpoint/2010/main" val="2754295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4">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Otsikko 1">
            <a:extLst>
              <a:ext uri="{FF2B5EF4-FFF2-40B4-BE49-F238E27FC236}">
                <a16:creationId xmlns:a16="http://schemas.microsoft.com/office/drawing/2014/main" id="{006682EF-973C-E05F-11CA-FBEC2C836F9F}"/>
              </a:ext>
            </a:extLst>
          </p:cNvPr>
          <p:cNvSpPr>
            <a:spLocks noGrp="1"/>
          </p:cNvSpPr>
          <p:nvPr>
            <p:ph type="title"/>
          </p:nvPr>
        </p:nvSpPr>
        <p:spPr>
          <a:xfrm>
            <a:off x="580103" y="669926"/>
            <a:ext cx="5860026" cy="761311"/>
          </a:xfrm>
        </p:spPr>
        <p:txBody>
          <a:bodyPr anchor="b">
            <a:noAutofit/>
          </a:bodyPr>
          <a:lstStyle/>
          <a:p>
            <a:r>
              <a:rPr lang="fi-FI" sz="4800" err="1">
                <a:solidFill>
                  <a:schemeClr val="bg1"/>
                </a:solidFill>
              </a:rPr>
              <a:t>Metapopulation</a:t>
            </a:r>
            <a:r>
              <a:rPr lang="fi-FI" sz="4800">
                <a:solidFill>
                  <a:schemeClr val="bg1"/>
                </a:solidFill>
              </a:rPr>
              <a:t> </a:t>
            </a:r>
            <a:r>
              <a:rPr lang="fi-FI" sz="4800" err="1">
                <a:solidFill>
                  <a:schemeClr val="bg1"/>
                </a:solidFill>
              </a:rPr>
              <a:t>theory</a:t>
            </a:r>
            <a:endParaRPr lang="fi-FI" sz="4800">
              <a:solidFill>
                <a:schemeClr val="bg1"/>
              </a:solidFill>
            </a:endParaRPr>
          </a:p>
        </p:txBody>
      </p:sp>
      <p:cxnSp>
        <p:nvCxnSpPr>
          <p:cNvPr id="58" name="Straight Connector 56">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isällön paikkamerkki 4">
            <a:extLst>
              <a:ext uri="{FF2B5EF4-FFF2-40B4-BE49-F238E27FC236}">
                <a16:creationId xmlns:a16="http://schemas.microsoft.com/office/drawing/2014/main" id="{7F0F0584-DBB2-6205-AC4A-E32F87C8DDE3}"/>
              </a:ext>
            </a:extLst>
          </p:cNvPr>
          <p:cNvSpPr>
            <a:spLocks noGrp="1"/>
          </p:cNvSpPr>
          <p:nvPr>
            <p:ph idx="1"/>
          </p:nvPr>
        </p:nvSpPr>
        <p:spPr>
          <a:xfrm>
            <a:off x="362946" y="2288833"/>
            <a:ext cx="6901454" cy="3711571"/>
          </a:xfrm>
        </p:spPr>
        <p:txBody>
          <a:bodyPr vert="horz" lIns="91440" tIns="45720" rIns="91440" bIns="45720" rtlCol="0">
            <a:noAutofit/>
          </a:bodyPr>
          <a:lstStyle/>
          <a:p>
            <a:pPr marL="0" indent="0">
              <a:buNone/>
            </a:pPr>
            <a:r>
              <a:rPr lang="en-US" sz="1800">
                <a:solidFill>
                  <a:schemeClr val="bg1"/>
                </a:solidFill>
              </a:rPr>
              <a:t>Ilkka </a:t>
            </a:r>
            <a:r>
              <a:rPr lang="en-US" sz="1800" err="1">
                <a:solidFill>
                  <a:schemeClr val="bg1"/>
                </a:solidFill>
              </a:rPr>
              <a:t>Hanski's</a:t>
            </a:r>
            <a:r>
              <a:rPr lang="en-US" sz="1800">
                <a:solidFill>
                  <a:schemeClr val="bg1"/>
                </a:solidFill>
              </a:rPr>
              <a:t> most significant scientific achievement was the development of metapopulation theory and its application to practical ecology. A metapopulation is a group of several subpopulations, where these populations can live in different isolated areas, but there is mobility and interactions between them. This model explains how species can survive in areas where habitats are disrupted or unstable, such as on islands or after forest fires. In his research, </a:t>
            </a:r>
            <a:r>
              <a:rPr lang="en-US" sz="1800" err="1">
                <a:solidFill>
                  <a:schemeClr val="bg1"/>
                </a:solidFill>
              </a:rPr>
              <a:t>Hanski</a:t>
            </a:r>
            <a:r>
              <a:rPr lang="en-US" sz="1800">
                <a:solidFill>
                  <a:schemeClr val="bg1"/>
                </a:solidFill>
              </a:rPr>
              <a:t> specifically studied the behavior and mobility of butterfly populations, and how these populations adapt to environmental changes. He discovered that metapopulations can be more stable and viable, even if the individual populations are small and isolated from each other. This observation was significant, as it helped to understand broader ecological processes, such as the risk of species extinction and regional biodiversity.</a:t>
            </a:r>
            <a:endParaRPr lang="fi-FI" sz="1800">
              <a:solidFill>
                <a:schemeClr val="bg1"/>
              </a:solidFill>
            </a:endParaRPr>
          </a:p>
        </p:txBody>
      </p:sp>
      <p:pic>
        <p:nvPicPr>
          <p:cNvPr id="4" name="Kuva 3" descr="Kuva, joka sisältää kohteen teksti, kuvakaappaus, muotoilu, malli&#10;&#10;Kuvaus luotu automaattisesti">
            <a:extLst>
              <a:ext uri="{FF2B5EF4-FFF2-40B4-BE49-F238E27FC236}">
                <a16:creationId xmlns:a16="http://schemas.microsoft.com/office/drawing/2014/main" id="{97A19041-BD29-C41E-6287-B1398661F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3155" y="-6"/>
            <a:ext cx="4438834" cy="6857999"/>
          </a:xfrm>
          <a:prstGeom prst="rect">
            <a:avLst/>
          </a:prstGeom>
        </p:spPr>
      </p:pic>
      <p:cxnSp>
        <p:nvCxnSpPr>
          <p:cNvPr id="60" name="Straight Connector 58">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222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AAC4165-6EDF-2212-3404-E14A861DE526}"/>
              </a:ext>
            </a:extLst>
          </p:cNvPr>
          <p:cNvSpPr>
            <a:spLocks noGrp="1"/>
          </p:cNvSpPr>
          <p:nvPr>
            <p:ph type="title"/>
          </p:nvPr>
        </p:nvSpPr>
        <p:spPr>
          <a:xfrm>
            <a:off x="6234865" y="568517"/>
            <a:ext cx="5730993" cy="1067209"/>
          </a:xfrm>
        </p:spPr>
        <p:txBody>
          <a:bodyPr>
            <a:normAutofit fontScale="90000"/>
          </a:bodyPr>
          <a:lstStyle/>
          <a:p>
            <a:r>
              <a:rPr lang="fi-FI" err="1">
                <a:solidFill>
                  <a:schemeClr val="bg1"/>
                </a:solidFill>
                <a:latin typeface="Aptos Display"/>
              </a:rPr>
              <a:t>The</a:t>
            </a:r>
            <a:r>
              <a:rPr lang="fi-FI">
                <a:solidFill>
                  <a:schemeClr val="bg1"/>
                </a:solidFill>
                <a:latin typeface="Aptos Display"/>
              </a:rPr>
              <a:t> Great </a:t>
            </a:r>
            <a:r>
              <a:rPr lang="fi-FI" err="1">
                <a:solidFill>
                  <a:schemeClr val="bg1"/>
                </a:solidFill>
                <a:latin typeface="Aptos Display"/>
              </a:rPr>
              <a:t>Butterfly</a:t>
            </a:r>
            <a:r>
              <a:rPr lang="fi-FI">
                <a:solidFill>
                  <a:schemeClr val="bg1"/>
                </a:solidFill>
                <a:latin typeface="Aptos Display"/>
              </a:rPr>
              <a:t> Project</a:t>
            </a:r>
          </a:p>
        </p:txBody>
      </p:sp>
      <p:pic>
        <p:nvPicPr>
          <p:cNvPr id="5" name="Kuva 4" descr="Kuva, joka sisältää kohteen Yöperhoset ja perhoset, piha-, selkärangaton, Pölyttäjä&#10;&#10;Kuvaus luotu automaattisesti">
            <a:extLst>
              <a:ext uri="{FF2B5EF4-FFF2-40B4-BE49-F238E27FC236}">
                <a16:creationId xmlns:a16="http://schemas.microsoft.com/office/drawing/2014/main" id="{87A5FC55-A449-6DA5-0019-E871F4E06ED1}"/>
              </a:ext>
            </a:extLst>
          </p:cNvPr>
          <p:cNvPicPr>
            <a:picLocks noChangeAspect="1"/>
          </p:cNvPicPr>
          <p:nvPr/>
        </p:nvPicPr>
        <p:blipFill>
          <a:blip r:embed="rId2">
            <a:extLst>
              <a:ext uri="{28A0092B-C50C-407E-A947-70E740481C1C}">
                <a14:useLocalDpi xmlns:a14="http://schemas.microsoft.com/office/drawing/2010/main" val="0"/>
              </a:ext>
            </a:extLst>
          </a:blip>
          <a:srcRect l="33455" r="-1" b="-1"/>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2" name="Group 11">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3" name="Freeform: Shape 12">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3" name="Sisällön paikkamerkki 2">
            <a:extLst>
              <a:ext uri="{FF2B5EF4-FFF2-40B4-BE49-F238E27FC236}">
                <a16:creationId xmlns:a16="http://schemas.microsoft.com/office/drawing/2014/main" id="{FA3E5DD0-8157-077C-D445-D6A57ED35CE3}"/>
              </a:ext>
            </a:extLst>
          </p:cNvPr>
          <p:cNvSpPr>
            <a:spLocks noGrp="1"/>
          </p:cNvSpPr>
          <p:nvPr>
            <p:ph idx="1"/>
          </p:nvPr>
        </p:nvSpPr>
        <p:spPr>
          <a:xfrm>
            <a:off x="6234868" y="1820369"/>
            <a:ext cx="5217173" cy="4351338"/>
          </a:xfrm>
        </p:spPr>
        <p:txBody>
          <a:bodyPr vert="horz" lIns="91440" tIns="45720" rIns="91440" bIns="45720" rtlCol="0">
            <a:normAutofit fontScale="77500" lnSpcReduction="20000"/>
          </a:bodyPr>
          <a:lstStyle/>
          <a:p>
            <a:pPr marL="0" indent="0">
              <a:buNone/>
            </a:pPr>
            <a:endParaRPr lang="fi-FI">
              <a:solidFill>
                <a:schemeClr val="bg1"/>
              </a:solidFill>
            </a:endParaRPr>
          </a:p>
          <a:p>
            <a:r>
              <a:rPr lang="en-US">
                <a:solidFill>
                  <a:schemeClr val="bg1"/>
                </a:solidFill>
              </a:rPr>
              <a:t>One of </a:t>
            </a:r>
            <a:r>
              <a:rPr lang="en-US" err="1">
                <a:solidFill>
                  <a:schemeClr val="bg1"/>
                </a:solidFill>
              </a:rPr>
              <a:t>Hanski's</a:t>
            </a:r>
            <a:r>
              <a:rPr lang="en-US">
                <a:solidFill>
                  <a:schemeClr val="bg1"/>
                </a:solidFill>
              </a:rPr>
              <a:t> most famous research projects was a long-term study of butterfly populations in Finland, especially in areas near the Helsinki Metropolitan Area. He and his research team monitored the life, movement, and population dynamics of butterflies for decades, and this research was central to the development of metapopulation theory. This "Great Butterfly Project" was one of the world's longest-running ecological field studies and helped </a:t>
            </a:r>
            <a:r>
              <a:rPr lang="en-US" err="1">
                <a:solidFill>
                  <a:schemeClr val="bg1"/>
                </a:solidFill>
              </a:rPr>
              <a:t>Hanski</a:t>
            </a:r>
            <a:r>
              <a:rPr lang="en-US">
                <a:solidFill>
                  <a:schemeClr val="bg1"/>
                </a:solidFill>
              </a:rPr>
              <a:t> understand how species can adapt to environmental changes.</a:t>
            </a:r>
            <a:endParaRPr lang="fi-FI">
              <a:solidFill>
                <a:schemeClr val="bg1"/>
              </a:solidFill>
            </a:endParaRPr>
          </a:p>
        </p:txBody>
      </p:sp>
      <p:grpSp>
        <p:nvGrpSpPr>
          <p:cNvPr id="16"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7" name="Freeform: Shape 16">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078525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1F597E0-C4B3-2E9F-C4A0-89A628B2F19F}"/>
              </a:ext>
            </a:extLst>
          </p:cNvPr>
          <p:cNvSpPr>
            <a:spLocks noGrp="1"/>
          </p:cNvSpPr>
          <p:nvPr>
            <p:ph type="title"/>
          </p:nvPr>
        </p:nvSpPr>
        <p:spPr>
          <a:xfrm>
            <a:off x="640080" y="325369"/>
            <a:ext cx="4368602" cy="1956841"/>
          </a:xfrm>
        </p:spPr>
        <p:txBody>
          <a:bodyPr anchor="b">
            <a:normAutofit fontScale="90000"/>
          </a:bodyPr>
          <a:lstStyle/>
          <a:p>
            <a:r>
              <a:rPr lang="en-US" sz="4200"/>
              <a:t>Significance for nature conservation and ecology</a:t>
            </a:r>
            <a:endParaRPr lang="fi-FI" sz="420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1EC3B795-1513-ED29-C11B-34EEE6B74D4F}"/>
              </a:ext>
            </a:extLst>
          </p:cNvPr>
          <p:cNvSpPr>
            <a:spLocks noGrp="1"/>
          </p:cNvSpPr>
          <p:nvPr>
            <p:ph idx="1"/>
          </p:nvPr>
        </p:nvSpPr>
        <p:spPr>
          <a:xfrm>
            <a:off x="640080" y="2872899"/>
            <a:ext cx="4243589" cy="3659732"/>
          </a:xfrm>
        </p:spPr>
        <p:txBody>
          <a:bodyPr>
            <a:normAutofit lnSpcReduction="10000"/>
          </a:bodyPr>
          <a:lstStyle/>
          <a:p>
            <a:pPr marL="0" indent="0">
              <a:buNone/>
            </a:pPr>
            <a:r>
              <a:rPr lang="en-US" sz="1800" err="1"/>
              <a:t>Hanski</a:t>
            </a:r>
            <a:r>
              <a:rPr lang="en-US" sz="1800"/>
              <a:t> was not only a theorist, but his research also influenced practical conservation. He highlighted the importance of maintaining ecological connections and ensuring the ability of species to move between habitat patches. This is especially important in today's world, where habitats are fragmented as a result of land use changes, such as deforestation and urbanization. </a:t>
            </a:r>
            <a:r>
              <a:rPr lang="en-US" sz="1800" err="1"/>
              <a:t>Hanski</a:t>
            </a:r>
            <a:r>
              <a:rPr lang="en-US" sz="1800"/>
              <a:t> also actively spoke out in favor of biodiversity protection and participated in many international research programs that investigated the importance of biodiversity for the functioning of ecosystems.</a:t>
            </a:r>
            <a:endParaRPr lang="fi-FI" sz="1800"/>
          </a:p>
        </p:txBody>
      </p:sp>
      <p:pic>
        <p:nvPicPr>
          <p:cNvPr id="7" name="Kuva 6" descr="Kuva, joka sisältää kohteen Ihmisen kasvot, henkilö, mies, paita&#10;&#10;Kuvaus luotu automaattisesti">
            <a:extLst>
              <a:ext uri="{FF2B5EF4-FFF2-40B4-BE49-F238E27FC236}">
                <a16:creationId xmlns:a16="http://schemas.microsoft.com/office/drawing/2014/main" id="{C3D30C80-7D06-9EE3-0981-F2ECCEF98A8C}"/>
              </a:ext>
            </a:extLst>
          </p:cNvPr>
          <p:cNvPicPr>
            <a:picLocks noChangeAspect="1"/>
          </p:cNvPicPr>
          <p:nvPr/>
        </p:nvPicPr>
        <p:blipFill>
          <a:blip r:embed="rId2">
            <a:extLst>
              <a:ext uri="{28A0092B-C50C-407E-A947-70E740481C1C}">
                <a14:useLocalDpi xmlns:a14="http://schemas.microsoft.com/office/drawing/2010/main" val="0"/>
              </a:ext>
            </a:extLst>
          </a:blip>
          <a:srcRect l="896" r="3039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00659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C6661BF-304E-D55B-7B19-4B4F873C6CB2}"/>
              </a:ext>
            </a:extLst>
          </p:cNvPr>
          <p:cNvSpPr>
            <a:spLocks noGrp="1"/>
          </p:cNvSpPr>
          <p:nvPr>
            <p:ph type="title"/>
          </p:nvPr>
        </p:nvSpPr>
        <p:spPr>
          <a:xfrm>
            <a:off x="686834" y="1153572"/>
            <a:ext cx="3200400" cy="4461163"/>
          </a:xfrm>
        </p:spPr>
        <p:txBody>
          <a:bodyPr>
            <a:normAutofit/>
          </a:bodyPr>
          <a:lstStyle/>
          <a:p>
            <a:r>
              <a:rPr lang="fi-FI">
                <a:solidFill>
                  <a:srgbClr val="FFFFFF"/>
                </a:solidFill>
              </a:rPr>
              <a:t>Final years and legacy</a:t>
            </a:r>
            <a:br>
              <a:rPr lang="fi-FI">
                <a:solidFill>
                  <a:srgbClr val="FFFFFF"/>
                </a:solidFill>
              </a:rPr>
            </a:br>
            <a:endParaRPr lang="fi-FI">
              <a:solidFill>
                <a:srgbClr val="FFFFFF"/>
              </a:solidFill>
            </a:endParaRPr>
          </a:p>
        </p:txBody>
      </p:sp>
      <p:sp>
        <p:nvSpPr>
          <p:cNvPr id="2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isällön paikkamerkki 2">
            <a:extLst>
              <a:ext uri="{FF2B5EF4-FFF2-40B4-BE49-F238E27FC236}">
                <a16:creationId xmlns:a16="http://schemas.microsoft.com/office/drawing/2014/main" id="{AD23B95A-9EA8-B06B-1833-CF5745F32702}"/>
              </a:ext>
            </a:extLst>
          </p:cNvPr>
          <p:cNvSpPr>
            <a:spLocks noGrp="1"/>
          </p:cNvSpPr>
          <p:nvPr>
            <p:ph idx="1"/>
          </p:nvPr>
        </p:nvSpPr>
        <p:spPr>
          <a:xfrm>
            <a:off x="4447308" y="591344"/>
            <a:ext cx="6906491" cy="5585619"/>
          </a:xfrm>
        </p:spPr>
        <p:txBody>
          <a:bodyPr anchor="ctr">
            <a:normAutofit/>
          </a:bodyPr>
          <a:lstStyle/>
          <a:p>
            <a:r>
              <a:rPr lang="en-US" sz="2600" err="1"/>
              <a:t>Hanski</a:t>
            </a:r>
            <a:r>
              <a:rPr lang="en-US" sz="2600"/>
              <a:t> continued his research work actively until his death. He published over 300 scientific articles and several books, one of the most famous of which is Messages from Islands, in which he described the importance of island ecology and metapopulation biology.</a:t>
            </a:r>
          </a:p>
          <a:p>
            <a:r>
              <a:rPr lang="en-US" sz="2600"/>
              <a:t>His legacy lives on through both his theories and the researchers he trained. The Center of Excellence in Metapopulation Biology at the University of Helsinki continues his work, and his research continues to provide important information for the development of nature conservation and ecology.</a:t>
            </a:r>
            <a:endParaRPr lang="fi-FI" sz="2600"/>
          </a:p>
          <a:p>
            <a:endParaRPr lang="fi-FI" sz="2600"/>
          </a:p>
        </p:txBody>
      </p:sp>
    </p:spTree>
    <p:extLst>
      <p:ext uri="{BB962C8B-B14F-4D97-AF65-F5344CB8AC3E}">
        <p14:creationId xmlns:p14="http://schemas.microsoft.com/office/powerpoint/2010/main" val="4142116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FFF5D13-A4F1-780A-DC15-BD27C33B0EDF}"/>
              </a:ext>
            </a:extLst>
          </p:cNvPr>
          <p:cNvSpPr>
            <a:spLocks noGrp="1"/>
          </p:cNvSpPr>
          <p:nvPr>
            <p:ph type="title"/>
          </p:nvPr>
        </p:nvSpPr>
        <p:spPr>
          <a:xfrm>
            <a:off x="1043631" y="809898"/>
            <a:ext cx="9942716" cy="1554480"/>
          </a:xfrm>
        </p:spPr>
        <p:txBody>
          <a:bodyPr anchor="ctr">
            <a:normAutofit/>
          </a:bodyPr>
          <a:lstStyle/>
          <a:p>
            <a:r>
              <a:rPr lang="fi-FI" sz="4800" err="1"/>
              <a:t>Sustainable</a:t>
            </a:r>
            <a:r>
              <a:rPr lang="fi-FI" sz="4800"/>
              <a:t> </a:t>
            </a:r>
            <a:r>
              <a:rPr lang="fi-FI" sz="4800" err="1"/>
              <a:t>development</a:t>
            </a:r>
            <a:endParaRPr lang="fi-FI" sz="4800"/>
          </a:p>
        </p:txBody>
      </p:sp>
      <p:sp>
        <p:nvSpPr>
          <p:cNvPr id="3" name="Sisällön paikkamerkki 2">
            <a:extLst>
              <a:ext uri="{FF2B5EF4-FFF2-40B4-BE49-F238E27FC236}">
                <a16:creationId xmlns:a16="http://schemas.microsoft.com/office/drawing/2014/main" id="{012CFC8C-6B45-AC4C-7629-697B1F8DAB6A}"/>
              </a:ext>
            </a:extLst>
          </p:cNvPr>
          <p:cNvSpPr>
            <a:spLocks noGrp="1"/>
          </p:cNvSpPr>
          <p:nvPr>
            <p:ph idx="1"/>
          </p:nvPr>
        </p:nvSpPr>
        <p:spPr>
          <a:xfrm>
            <a:off x="1045028" y="3017522"/>
            <a:ext cx="9941319" cy="3124658"/>
          </a:xfrm>
        </p:spPr>
        <p:txBody>
          <a:bodyPr anchor="ctr">
            <a:normAutofit/>
          </a:bodyPr>
          <a:lstStyle/>
          <a:p>
            <a:pPr marL="0" indent="0">
              <a:buNone/>
            </a:pPr>
            <a:r>
              <a:rPr lang="en-US" sz="2400"/>
              <a:t>Ilkka Hanski is involved in sustainable development through the protection of biodiversity. His research on habitat fragmentation and species survival contributed to understanding the resilience of ecosystems and the importance of conservation. Hanski emphasized that biodiversity is vital to human well-being and that its preservation is a central part of sustainable development. He also promoted practical nature conservation, such as through Ilkka Hanski's Nature Network, which secures valuable natural areas for future generations.</a:t>
            </a:r>
            <a:endParaRPr lang="fi-FI"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873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Otsikko 1">
            <a:extLst>
              <a:ext uri="{FF2B5EF4-FFF2-40B4-BE49-F238E27FC236}">
                <a16:creationId xmlns:a16="http://schemas.microsoft.com/office/drawing/2014/main" id="{E0FA77C9-AE3C-F8D9-C2A1-81DD072484A1}"/>
              </a:ext>
            </a:extLst>
          </p:cNvPr>
          <p:cNvSpPr>
            <a:spLocks noGrp="1"/>
          </p:cNvSpPr>
          <p:nvPr>
            <p:ph type="title"/>
          </p:nvPr>
        </p:nvSpPr>
        <p:spPr>
          <a:xfrm>
            <a:off x="838200" y="643467"/>
            <a:ext cx="2951205" cy="5571066"/>
          </a:xfrm>
        </p:spPr>
        <p:txBody>
          <a:bodyPr>
            <a:normAutofit/>
          </a:bodyPr>
          <a:lstStyle/>
          <a:p>
            <a:r>
              <a:rPr lang="fi-FI">
                <a:solidFill>
                  <a:srgbClr val="FFFFFF"/>
                </a:solidFill>
              </a:rPr>
              <a:t>Sources</a:t>
            </a:r>
          </a:p>
        </p:txBody>
      </p:sp>
      <p:graphicFrame>
        <p:nvGraphicFramePr>
          <p:cNvPr id="25" name="Sisällön paikkamerkki 2">
            <a:extLst>
              <a:ext uri="{FF2B5EF4-FFF2-40B4-BE49-F238E27FC236}">
                <a16:creationId xmlns:a16="http://schemas.microsoft.com/office/drawing/2014/main" id="{634C50D3-B063-1CAB-A05C-82E0D27451FA}"/>
              </a:ext>
            </a:extLst>
          </p:cNvPr>
          <p:cNvGraphicFramePr>
            <a:graphicFrameLocks noGrp="1"/>
          </p:cNvGraphicFramePr>
          <p:nvPr>
            <p:ph idx="1"/>
            <p:extLst>
              <p:ext uri="{D42A27DB-BD31-4B8C-83A1-F6EECF244321}">
                <p14:modId xmlns:p14="http://schemas.microsoft.com/office/powerpoint/2010/main" val="869242824"/>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578911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1</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Office-teema</vt:lpstr>
      <vt:lpstr>Ilkka Hanski</vt:lpstr>
      <vt:lpstr>Early life and  education</vt:lpstr>
      <vt:lpstr>Metapopulation theory</vt:lpstr>
      <vt:lpstr>The Great Butterfly Project</vt:lpstr>
      <vt:lpstr>Significance for nature conservation and ecology</vt:lpstr>
      <vt:lpstr>Final years and legacy </vt:lpstr>
      <vt:lpstr>Sustainable development</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cp:revision>
  <dcterms:created xsi:type="dcterms:W3CDTF">2025-01-23T07:39:55Z</dcterms:created>
  <dcterms:modified xsi:type="dcterms:W3CDTF">2025-03-27T08:02:09Z</dcterms:modified>
</cp:coreProperties>
</file>