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62" r:id="rId4"/>
    <p:sldId id="263" r:id="rId5"/>
  </p:sldIdLst>
  <p:sldSz cx="18288000" cy="10287000"/>
  <p:notesSz cx="6858000" cy="9144000"/>
  <p:embeddedFontLst>
    <p:embeddedFont>
      <p:font typeface="Ballpoint" panose="020B0604020202020204" charset="0"/>
      <p:regular r:id="rId6"/>
    </p:embeddedFont>
    <p:embeddedFont>
      <p:font typeface="Gagalin"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34" y="6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264141"/>
            <a:ext cx="16230600" cy="1193800"/>
          </a:xfrm>
          <a:prstGeom prst="rect">
            <a:avLst/>
          </a:prstGeom>
        </p:spPr>
        <p:txBody>
          <a:bodyPr lIns="0" tIns="0" rIns="0" bIns="0" rtlCol="0" anchor="t">
            <a:spAutoFit/>
          </a:bodyPr>
          <a:lstStyle/>
          <a:p>
            <a:pPr algn="ctr">
              <a:lnSpc>
                <a:spcPts val="9799"/>
              </a:lnSpc>
            </a:pPr>
            <a:r>
              <a:rPr lang="en-US" sz="6999">
                <a:solidFill>
                  <a:srgbClr val="073176"/>
                </a:solidFill>
                <a:latin typeface="Gagalin"/>
              </a:rPr>
              <a:t>What are human rights?</a:t>
            </a:r>
          </a:p>
        </p:txBody>
      </p:sp>
      <p:sp>
        <p:nvSpPr>
          <p:cNvPr id="3" name="TextBox 3"/>
          <p:cNvSpPr txBox="1"/>
          <p:nvPr/>
        </p:nvSpPr>
        <p:spPr>
          <a:xfrm>
            <a:off x="2661154" y="3819046"/>
            <a:ext cx="12965693" cy="3819525"/>
          </a:xfrm>
          <a:prstGeom prst="rect">
            <a:avLst/>
          </a:prstGeom>
        </p:spPr>
        <p:txBody>
          <a:bodyPr lIns="0" tIns="0" rIns="0" bIns="0" rtlCol="0" anchor="t">
            <a:spAutoFit/>
          </a:bodyPr>
          <a:lstStyle/>
          <a:p>
            <a:pPr algn="just">
              <a:lnSpc>
                <a:spcPts val="5918"/>
              </a:lnSpc>
              <a:spcBef>
                <a:spcPct val="0"/>
              </a:spcBef>
            </a:pPr>
            <a:r>
              <a:rPr lang="en-US" sz="4931" spc="202">
                <a:solidFill>
                  <a:srgbClr val="073176"/>
                </a:solidFill>
                <a:latin typeface="Ballpoint"/>
              </a:rPr>
              <a:t>Human rights are a set of fundamental rights that all people possess simply by virtue of being human beings. These rights are universal, inalienable, and indivisible, which means they apply to all people, everywhere, at all times, and cannot be negotiated or waived.</a:t>
            </a:r>
          </a:p>
        </p:txBody>
      </p:sp>
      <p:sp>
        <p:nvSpPr>
          <p:cNvPr id="4" name="Freeform 4"/>
          <p:cNvSpPr/>
          <p:nvPr/>
        </p:nvSpPr>
        <p:spPr>
          <a:xfrm rot="-1276625">
            <a:off x="-1689127" y="-1174509"/>
            <a:ext cx="4324242" cy="2948347"/>
          </a:xfrm>
          <a:custGeom>
            <a:avLst/>
            <a:gdLst/>
            <a:ahLst/>
            <a:cxnLst/>
            <a:rect l="l" t="t" r="r" b="b"/>
            <a:pathLst>
              <a:path w="4324242" h="2948347">
                <a:moveTo>
                  <a:pt x="0" y="0"/>
                </a:moveTo>
                <a:lnTo>
                  <a:pt x="4324241" y="0"/>
                </a:lnTo>
                <a:lnTo>
                  <a:pt x="4324241" y="2948347"/>
                </a:lnTo>
                <a:lnTo>
                  <a:pt x="0" y="2948347"/>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5" name="Freeform 5"/>
          <p:cNvSpPr/>
          <p:nvPr/>
        </p:nvSpPr>
        <p:spPr>
          <a:xfrm rot="2700000">
            <a:off x="16143335" y="7295025"/>
            <a:ext cx="3001988" cy="5208496"/>
          </a:xfrm>
          <a:custGeom>
            <a:avLst/>
            <a:gdLst/>
            <a:ahLst/>
            <a:cxnLst/>
            <a:rect l="l" t="t" r="r" b="b"/>
            <a:pathLst>
              <a:path w="3001988" h="5208496">
                <a:moveTo>
                  <a:pt x="0" y="0"/>
                </a:moveTo>
                <a:lnTo>
                  <a:pt x="3001988" y="0"/>
                </a:lnTo>
                <a:lnTo>
                  <a:pt x="3001988" y="5208496"/>
                </a:lnTo>
                <a:lnTo>
                  <a:pt x="0" y="5208496"/>
                </a:lnTo>
                <a:lnTo>
                  <a:pt x="0" y="0"/>
                </a:lnTo>
                <a:close/>
              </a:path>
            </a:pathLst>
          </a:custGeom>
          <a:blipFill>
            <a:blip>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803398" y="0"/>
            <a:ext cx="8484602" cy="10287000"/>
          </a:xfrm>
          <a:prstGeom prst="rect">
            <a:avLst/>
          </a:prstGeom>
          <a:solidFill>
            <a:srgbClr val="073176"/>
          </a:solidFill>
        </p:spPr>
      </p:sp>
      <p:sp>
        <p:nvSpPr>
          <p:cNvPr id="3" name="Freeform 3"/>
          <p:cNvSpPr/>
          <p:nvPr/>
        </p:nvSpPr>
        <p:spPr>
          <a:xfrm rot="-1754693">
            <a:off x="-2238379" y="-383774"/>
            <a:ext cx="5749726" cy="1620377"/>
          </a:xfrm>
          <a:custGeom>
            <a:avLst/>
            <a:gdLst/>
            <a:ahLst/>
            <a:cxnLst/>
            <a:rect l="l" t="t" r="r" b="b"/>
            <a:pathLst>
              <a:path w="5749726" h="1620377">
                <a:moveTo>
                  <a:pt x="0" y="0"/>
                </a:moveTo>
                <a:lnTo>
                  <a:pt x="5749726" y="0"/>
                </a:lnTo>
                <a:lnTo>
                  <a:pt x="5749726" y="1620377"/>
                </a:lnTo>
                <a:lnTo>
                  <a:pt x="0" y="1620377"/>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5" name="TextBox 5"/>
          <p:cNvSpPr txBox="1"/>
          <p:nvPr/>
        </p:nvSpPr>
        <p:spPr>
          <a:xfrm>
            <a:off x="1028700" y="2066725"/>
            <a:ext cx="7839688" cy="1780809"/>
          </a:xfrm>
          <a:prstGeom prst="rect">
            <a:avLst/>
          </a:prstGeom>
        </p:spPr>
        <p:txBody>
          <a:bodyPr lIns="0" tIns="0" rIns="0" bIns="0" rtlCol="0" anchor="t">
            <a:spAutoFit/>
          </a:bodyPr>
          <a:lstStyle/>
          <a:p>
            <a:pPr marL="0" lvl="0" indent="0" algn="l">
              <a:lnSpc>
                <a:spcPts val="7296"/>
              </a:lnSpc>
            </a:pPr>
            <a:r>
              <a:rPr lang="hu-HU" sz="5700" dirty="0">
                <a:solidFill>
                  <a:srgbClr val="073176"/>
                </a:solidFill>
                <a:latin typeface="Gagalin"/>
              </a:rPr>
              <a:t>HUNGARY</a:t>
            </a:r>
            <a:r>
              <a:rPr lang="en-US" sz="5700" dirty="0">
                <a:solidFill>
                  <a:srgbClr val="073176"/>
                </a:solidFill>
                <a:latin typeface="Gagalin"/>
              </a:rPr>
              <a:t> AND HUMAN RIGHTS</a:t>
            </a:r>
          </a:p>
        </p:txBody>
      </p:sp>
      <p:sp>
        <p:nvSpPr>
          <p:cNvPr id="6" name="TextBox 6"/>
          <p:cNvSpPr txBox="1"/>
          <p:nvPr/>
        </p:nvSpPr>
        <p:spPr>
          <a:xfrm>
            <a:off x="314630" y="3709598"/>
            <a:ext cx="9194320" cy="6257995"/>
          </a:xfrm>
          <a:prstGeom prst="rect">
            <a:avLst/>
          </a:prstGeom>
        </p:spPr>
        <p:txBody>
          <a:bodyPr lIns="0" tIns="0" rIns="0" bIns="0" rtlCol="0" anchor="t">
            <a:spAutoFit/>
          </a:bodyPr>
          <a:lstStyle/>
          <a:p>
            <a:pPr algn="ctr">
              <a:lnSpc>
                <a:spcPts val="4096"/>
              </a:lnSpc>
            </a:pPr>
            <a:r>
              <a:rPr lang="en-US" sz="3200" dirty="0">
                <a:solidFill>
                  <a:srgbClr val="073176"/>
                </a:solidFill>
                <a:latin typeface="Gagalin"/>
              </a:rPr>
              <a:t> </a:t>
            </a:r>
            <a:endParaRPr lang="hu-HU" sz="3200" dirty="0">
              <a:solidFill>
                <a:srgbClr val="073176"/>
              </a:solidFill>
              <a:latin typeface="Gagalin"/>
            </a:endParaRPr>
          </a:p>
          <a:p>
            <a:pPr algn="ctr">
              <a:lnSpc>
                <a:spcPts val="4096"/>
              </a:lnSpc>
            </a:pPr>
            <a:r>
              <a:rPr lang="en-US" sz="3200" dirty="0">
                <a:solidFill>
                  <a:srgbClr val="073176"/>
                </a:solidFill>
                <a:latin typeface="Gagalin"/>
              </a:rPr>
              <a:t>Human rights in Hungary are governed by the Constitution of Hungary, laws passed by the National Assembly, and oversight of international organizations such as the Council of Europe. Human rights groups such as Amnesty International and Human Rights Watch have raised concern for the status of human rights in Hungary under the rule of Viktor </a:t>
            </a:r>
            <a:r>
              <a:rPr lang="en-US" sz="3200" dirty="0" err="1">
                <a:solidFill>
                  <a:srgbClr val="073176"/>
                </a:solidFill>
                <a:latin typeface="Gagalin"/>
              </a:rPr>
              <a:t>Orbán</a:t>
            </a:r>
            <a:r>
              <a:rPr lang="en-US" sz="3200" dirty="0">
                <a:solidFill>
                  <a:srgbClr val="073176"/>
                </a:solidFill>
                <a:latin typeface="Gagalin"/>
              </a:rPr>
              <a:t> and the </a:t>
            </a:r>
            <a:r>
              <a:rPr lang="en-US" sz="3200" dirty="0" err="1">
                <a:solidFill>
                  <a:srgbClr val="073176"/>
                </a:solidFill>
                <a:latin typeface="Gagalin"/>
              </a:rPr>
              <a:t>Fidesz</a:t>
            </a:r>
            <a:r>
              <a:rPr lang="en-US" sz="3200" dirty="0">
                <a:solidFill>
                  <a:srgbClr val="073176"/>
                </a:solidFill>
                <a:latin typeface="Gagalin"/>
              </a:rPr>
              <a:t> party since 2010.</a:t>
            </a:r>
          </a:p>
          <a:p>
            <a:pPr algn="ctr">
              <a:lnSpc>
                <a:spcPts val="4096"/>
              </a:lnSpc>
            </a:pPr>
            <a:endParaRPr lang="en-US" sz="3200" dirty="0">
              <a:solidFill>
                <a:srgbClr val="073176"/>
              </a:solidFill>
              <a:latin typeface="Gagalin"/>
            </a:endParaRPr>
          </a:p>
          <a:p>
            <a:pPr algn="ctr">
              <a:lnSpc>
                <a:spcPts val="4096"/>
              </a:lnSpc>
              <a:spcBef>
                <a:spcPct val="0"/>
              </a:spcBef>
            </a:pPr>
            <a:r>
              <a:rPr lang="en-US" sz="3200" dirty="0">
                <a:solidFill>
                  <a:srgbClr val="073176"/>
                </a:solidFill>
                <a:latin typeface="Gagalin"/>
              </a:rPr>
              <a:t>.</a:t>
            </a:r>
          </a:p>
        </p:txBody>
      </p:sp>
      <p:pic>
        <p:nvPicPr>
          <p:cNvPr id="8" name="Kép 7">
            <a:extLst>
              <a:ext uri="{FF2B5EF4-FFF2-40B4-BE49-F238E27FC236}">
                <a16:creationId xmlns:a16="http://schemas.microsoft.com/office/drawing/2014/main" id="{92E54EF6-30C9-4F4E-8376-FE5F0D3C34ED}"/>
              </a:ext>
            </a:extLst>
          </p:cNvPr>
          <p:cNvPicPr>
            <a:picLocks noChangeAspect="1"/>
          </p:cNvPicPr>
          <p:nvPr/>
        </p:nvPicPr>
        <p:blipFill>
          <a:blip r:embed="rId3"/>
          <a:stretch>
            <a:fillRect/>
          </a:stretch>
        </p:blipFill>
        <p:spPr>
          <a:xfrm>
            <a:off x="9584133" y="1790700"/>
            <a:ext cx="9718110" cy="6480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5942"/>
        </a:solidFill>
        <a:effectLst/>
      </p:bgPr>
    </p:bg>
    <p:spTree>
      <p:nvGrpSpPr>
        <p:cNvPr id="1" name=""/>
        <p:cNvGrpSpPr/>
        <p:nvPr/>
      </p:nvGrpSpPr>
      <p:grpSpPr>
        <a:xfrm>
          <a:off x="0" y="0"/>
          <a:ext cx="0" cy="0"/>
          <a:chOff x="0" y="0"/>
          <a:chExt cx="0" cy="0"/>
        </a:xfrm>
      </p:grpSpPr>
      <p:sp>
        <p:nvSpPr>
          <p:cNvPr id="2" name="AutoShape 2"/>
          <p:cNvSpPr/>
          <p:nvPr/>
        </p:nvSpPr>
        <p:spPr>
          <a:xfrm>
            <a:off x="244879" y="179042"/>
            <a:ext cx="17798242" cy="9928916"/>
          </a:xfrm>
          <a:prstGeom prst="rect">
            <a:avLst/>
          </a:prstGeom>
          <a:solidFill>
            <a:srgbClr val="FFFFFF"/>
          </a:solidFill>
        </p:spPr>
      </p:sp>
      <p:sp>
        <p:nvSpPr>
          <p:cNvPr id="3" name="Freeform 3"/>
          <p:cNvSpPr/>
          <p:nvPr/>
        </p:nvSpPr>
        <p:spPr>
          <a:xfrm rot="-2387581">
            <a:off x="15508640" y="-1028700"/>
            <a:ext cx="3501321" cy="4114800"/>
          </a:xfrm>
          <a:custGeom>
            <a:avLst/>
            <a:gdLst/>
            <a:ahLst/>
            <a:cxnLst/>
            <a:rect l="l" t="t" r="r" b="b"/>
            <a:pathLst>
              <a:path w="3501321" h="4114800">
                <a:moveTo>
                  <a:pt x="0" y="0"/>
                </a:moveTo>
                <a:lnTo>
                  <a:pt x="3501320" y="0"/>
                </a:lnTo>
                <a:lnTo>
                  <a:pt x="3501320"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244879" y="3729978"/>
            <a:ext cx="5529398" cy="4147048"/>
          </a:xfrm>
          <a:custGeom>
            <a:avLst/>
            <a:gdLst/>
            <a:ahLst/>
            <a:cxnLst/>
            <a:rect l="l" t="t" r="r" b="b"/>
            <a:pathLst>
              <a:path w="5529398" h="4147048">
                <a:moveTo>
                  <a:pt x="0" y="0"/>
                </a:moveTo>
                <a:lnTo>
                  <a:pt x="5529398" y="0"/>
                </a:lnTo>
                <a:lnTo>
                  <a:pt x="5529398" y="4147048"/>
                </a:lnTo>
                <a:lnTo>
                  <a:pt x="0" y="4147048"/>
                </a:lnTo>
                <a:lnTo>
                  <a:pt x="0" y="0"/>
                </a:lnTo>
                <a:close/>
              </a:path>
            </a:pathLst>
          </a:custGeom>
          <a:blipFill>
            <a:blip r:embed="rId3"/>
            <a:stretch>
              <a:fillRect/>
            </a:stretch>
          </a:blipFill>
        </p:spPr>
      </p:sp>
      <p:sp>
        <p:nvSpPr>
          <p:cNvPr id="5" name="TextBox 5"/>
          <p:cNvSpPr txBox="1"/>
          <p:nvPr/>
        </p:nvSpPr>
        <p:spPr>
          <a:xfrm>
            <a:off x="1426523" y="1792378"/>
            <a:ext cx="15434955" cy="1092962"/>
          </a:xfrm>
          <a:prstGeom prst="rect">
            <a:avLst/>
          </a:prstGeom>
        </p:spPr>
        <p:txBody>
          <a:bodyPr lIns="0" tIns="0" rIns="0" bIns="0" rtlCol="0" anchor="t">
            <a:spAutoFit/>
          </a:bodyPr>
          <a:lstStyle/>
          <a:p>
            <a:pPr marL="0" lvl="0" indent="0" algn="ctr">
              <a:lnSpc>
                <a:spcPts val="8704"/>
              </a:lnSpc>
            </a:pPr>
            <a:r>
              <a:rPr lang="en-US" sz="6800">
                <a:solidFill>
                  <a:srgbClr val="073176"/>
                </a:solidFill>
                <a:latin typeface="Gagalin"/>
              </a:rPr>
              <a:t>we must stand up for human rights</a:t>
            </a:r>
          </a:p>
        </p:txBody>
      </p:sp>
      <p:sp>
        <p:nvSpPr>
          <p:cNvPr id="6" name="TextBox 6"/>
          <p:cNvSpPr txBox="1"/>
          <p:nvPr/>
        </p:nvSpPr>
        <p:spPr>
          <a:xfrm>
            <a:off x="5917766" y="4310202"/>
            <a:ext cx="11925557" cy="2302616"/>
          </a:xfrm>
          <a:prstGeom prst="rect">
            <a:avLst/>
          </a:prstGeom>
        </p:spPr>
        <p:txBody>
          <a:bodyPr lIns="0" tIns="0" rIns="0" bIns="0" rtlCol="0" anchor="t">
            <a:spAutoFit/>
          </a:bodyPr>
          <a:lstStyle/>
          <a:p>
            <a:pPr>
              <a:lnSpc>
                <a:spcPts val="5748"/>
              </a:lnSpc>
              <a:spcBef>
                <a:spcPct val="0"/>
              </a:spcBef>
            </a:pPr>
            <a:r>
              <a:rPr lang="en-US" sz="5225">
                <a:solidFill>
                  <a:srgbClr val="073176"/>
                </a:solidFill>
                <a:latin typeface="Ballpoint"/>
              </a:rPr>
              <a:t>Human rights are the basis of our democracies.  To defend them is to defend freedom and to support the European project in wich we are involved.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73176"/>
        </a:solidFill>
        <a:effectLst/>
      </p:bgPr>
    </p:bg>
    <p:spTree>
      <p:nvGrpSpPr>
        <p:cNvPr id="1" name=""/>
        <p:cNvGrpSpPr/>
        <p:nvPr/>
      </p:nvGrpSpPr>
      <p:grpSpPr>
        <a:xfrm>
          <a:off x="0" y="0"/>
          <a:ext cx="0" cy="0"/>
          <a:chOff x="0" y="0"/>
          <a:chExt cx="0" cy="0"/>
        </a:xfrm>
      </p:grpSpPr>
      <p:sp>
        <p:nvSpPr>
          <p:cNvPr id="2" name="Freeform 2"/>
          <p:cNvSpPr/>
          <p:nvPr/>
        </p:nvSpPr>
        <p:spPr>
          <a:xfrm>
            <a:off x="5142330" y="4645394"/>
            <a:ext cx="8003341" cy="5335561"/>
          </a:xfrm>
          <a:custGeom>
            <a:avLst/>
            <a:gdLst/>
            <a:ahLst/>
            <a:cxnLst/>
            <a:rect l="l" t="t" r="r" b="b"/>
            <a:pathLst>
              <a:path w="8003341" h="5335561">
                <a:moveTo>
                  <a:pt x="0" y="0"/>
                </a:moveTo>
                <a:lnTo>
                  <a:pt x="8003340" y="0"/>
                </a:lnTo>
                <a:lnTo>
                  <a:pt x="8003340" y="5335560"/>
                </a:lnTo>
                <a:lnTo>
                  <a:pt x="0" y="5335560"/>
                </a:lnTo>
                <a:lnTo>
                  <a:pt x="0" y="0"/>
                </a:lnTo>
                <a:close/>
              </a:path>
            </a:pathLst>
          </a:custGeom>
          <a:blipFill>
            <a:blip r:embed="rId2"/>
            <a:stretch>
              <a:fillRect/>
            </a:stretch>
          </a:blipFill>
        </p:spPr>
      </p:sp>
      <p:sp>
        <p:nvSpPr>
          <p:cNvPr id="3" name="TextBox 3"/>
          <p:cNvSpPr txBox="1"/>
          <p:nvPr/>
        </p:nvSpPr>
        <p:spPr>
          <a:xfrm>
            <a:off x="1028700" y="1266825"/>
            <a:ext cx="16230600" cy="3648605"/>
          </a:xfrm>
          <a:prstGeom prst="rect">
            <a:avLst/>
          </a:prstGeom>
        </p:spPr>
        <p:txBody>
          <a:bodyPr lIns="0" tIns="0" rIns="0" bIns="0" rtlCol="0" anchor="t">
            <a:spAutoFit/>
          </a:bodyPr>
          <a:lstStyle/>
          <a:p>
            <a:pPr marL="0" lvl="0" indent="0" algn="ctr">
              <a:lnSpc>
                <a:spcPts val="28095"/>
              </a:lnSpc>
              <a:spcBef>
                <a:spcPct val="0"/>
              </a:spcBef>
            </a:pPr>
            <a:r>
              <a:rPr lang="en-US" sz="25541">
                <a:solidFill>
                  <a:srgbClr val="FFFFFF"/>
                </a:solidFill>
                <a:latin typeface="Gagalin"/>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Words>
  <Application>Microsoft Office PowerPoint</Application>
  <PresentationFormat>Egyéni</PresentationFormat>
  <Paragraphs>10</Paragraphs>
  <Slides>4</Slides>
  <Notes>0</Notes>
  <HiddenSlides>0</HiddenSlides>
  <MMClips>0</MMClips>
  <ScaleCrop>false</ScaleCrop>
  <HeadingPairs>
    <vt:vector size="4" baseType="variant">
      <vt:variant>
        <vt:lpstr>Téma</vt:lpstr>
      </vt:variant>
      <vt:variant>
        <vt:i4>1</vt:i4>
      </vt:variant>
      <vt:variant>
        <vt:lpstr>Diacímek</vt:lpstr>
      </vt:variant>
      <vt:variant>
        <vt:i4>4</vt:i4>
      </vt:variant>
    </vt:vector>
  </HeadingPairs>
  <TitlesOfParts>
    <vt:vector size="5" baseType="lpstr">
      <vt:lpstr>Office Theme</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ACTIVISTS</dc:title>
  <dc:creator>Polonkai Zoltan</dc:creator>
  <cp:lastModifiedBy>Polonkai Zoltán</cp:lastModifiedBy>
  <cp:revision>4</cp:revision>
  <dcterms:created xsi:type="dcterms:W3CDTF">2006-08-16T00:00:00Z</dcterms:created>
  <dcterms:modified xsi:type="dcterms:W3CDTF">2026-06-04T20:02:00Z</dcterms:modified>
  <dc:identifier>DAF3WgQRcNA</dc:identifier>
</cp:coreProperties>
</file>