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4" r:id="rId6"/>
    <p:sldId id="265" r:id="rId7"/>
    <p:sldId id="266" r:id="rId8"/>
    <p:sldId id="267" r:id="rId9"/>
    <p:sldId id="262" r:id="rId10"/>
    <p:sldId id="258" r:id="rId11"/>
    <p:sldId id="259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7BB1CB-62C5-D058-9FAB-2D3F83D23487}" v="15" dt="2025-10-02T06:32:06.3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ilda Niskanen" userId="S::matilda.niskanen@oppilas.lieksa.fi::3a84d1e4-35c4-4379-8498-4ad050ca85b1" providerId="AD" clId="Web-{ABC6623B-B756-C493-9181-626257FE187C}"/>
    <pc:docChg chg="modSld">
      <pc:chgData name="Matilda Niskanen" userId="S::matilda.niskanen@oppilas.lieksa.fi::3a84d1e4-35c4-4379-8498-4ad050ca85b1" providerId="AD" clId="Web-{ABC6623B-B756-C493-9181-626257FE187C}" dt="2025-09-11T06:38:30.271" v="36" actId="20577"/>
      <pc:docMkLst>
        <pc:docMk/>
      </pc:docMkLst>
      <pc:sldChg chg="modSp">
        <pc:chgData name="Matilda Niskanen" userId="S::matilda.niskanen@oppilas.lieksa.fi::3a84d1e4-35c4-4379-8498-4ad050ca85b1" providerId="AD" clId="Web-{ABC6623B-B756-C493-9181-626257FE187C}" dt="2025-09-11T06:33:16.823" v="33" actId="20577"/>
        <pc:sldMkLst>
          <pc:docMk/>
          <pc:sldMk cId="782385677" sldId="256"/>
        </pc:sldMkLst>
        <pc:spChg chg="mod">
          <ac:chgData name="Matilda Niskanen" userId="S::matilda.niskanen@oppilas.lieksa.fi::3a84d1e4-35c4-4379-8498-4ad050ca85b1" providerId="AD" clId="Web-{ABC6623B-B756-C493-9181-626257FE187C}" dt="2025-09-11T06:33:16.823" v="33" actId="20577"/>
          <ac:spMkLst>
            <pc:docMk/>
            <pc:sldMk cId="782385677" sldId="256"/>
            <ac:spMk id="3" creationId="{00000000-0000-0000-0000-000000000000}"/>
          </ac:spMkLst>
        </pc:spChg>
      </pc:sldChg>
      <pc:sldChg chg="modSp">
        <pc:chgData name="Matilda Niskanen" userId="S::matilda.niskanen@oppilas.lieksa.fi::3a84d1e4-35c4-4379-8498-4ad050ca85b1" providerId="AD" clId="Web-{ABC6623B-B756-C493-9181-626257FE187C}" dt="2025-09-11T06:38:30.271" v="36" actId="20577"/>
        <pc:sldMkLst>
          <pc:docMk/>
          <pc:sldMk cId="4294231103" sldId="258"/>
        </pc:sldMkLst>
        <pc:spChg chg="mod">
          <ac:chgData name="Matilda Niskanen" userId="S::matilda.niskanen@oppilas.lieksa.fi::3a84d1e4-35c4-4379-8498-4ad050ca85b1" providerId="AD" clId="Web-{ABC6623B-B756-C493-9181-626257FE187C}" dt="2025-09-11T06:38:30.271" v="36" actId="20577"/>
          <ac:spMkLst>
            <pc:docMk/>
            <pc:sldMk cId="4294231103" sldId="258"/>
            <ac:spMk id="3" creationId="{B18993BE-1648-0396-86C0-816BBCEC6B8C}"/>
          </ac:spMkLst>
        </pc:spChg>
      </pc:sldChg>
      <pc:sldChg chg="modSp">
        <pc:chgData name="Matilda Niskanen" userId="S::matilda.niskanen@oppilas.lieksa.fi::3a84d1e4-35c4-4379-8498-4ad050ca85b1" providerId="AD" clId="Web-{ABC6623B-B756-C493-9181-626257FE187C}" dt="2025-09-11T06:32:43.462" v="1" actId="20577"/>
        <pc:sldMkLst>
          <pc:docMk/>
          <pc:sldMk cId="2676738271" sldId="267"/>
        </pc:sldMkLst>
        <pc:spChg chg="mod">
          <ac:chgData name="Matilda Niskanen" userId="S::matilda.niskanen@oppilas.lieksa.fi::3a84d1e4-35c4-4379-8498-4ad050ca85b1" providerId="AD" clId="Web-{ABC6623B-B756-C493-9181-626257FE187C}" dt="2025-09-11T06:32:43.462" v="1" actId="20577"/>
          <ac:spMkLst>
            <pc:docMk/>
            <pc:sldMk cId="2676738271" sldId="267"/>
            <ac:spMk id="2" creationId="{F7D3778F-1284-19CF-5C49-7E7F9398FEA9}"/>
          </ac:spMkLst>
        </pc:spChg>
      </pc:sldChg>
    </pc:docChg>
  </pc:docChgLst>
  <pc:docChgLst>
    <pc:chgData name="Matilda Niskanen" userId="S::matilda.niskanen@oppilas.lieksa.fi::3a84d1e4-35c4-4379-8498-4ad050ca85b1" providerId="AD" clId="Web-{B67BB1CB-62C5-D058-9FAB-2D3F83D23487}"/>
    <pc:docChg chg="modSld">
      <pc:chgData name="Matilda Niskanen" userId="S::matilda.niskanen@oppilas.lieksa.fi::3a84d1e4-35c4-4379-8498-4ad050ca85b1" providerId="AD" clId="Web-{B67BB1CB-62C5-D058-9FAB-2D3F83D23487}" dt="2025-10-02T06:32:06.394" v="13" actId="20577"/>
      <pc:docMkLst>
        <pc:docMk/>
      </pc:docMkLst>
      <pc:sldChg chg="modSp">
        <pc:chgData name="Matilda Niskanen" userId="S::matilda.niskanen@oppilas.lieksa.fi::3a84d1e4-35c4-4379-8498-4ad050ca85b1" providerId="AD" clId="Web-{B67BB1CB-62C5-D058-9FAB-2D3F83D23487}" dt="2025-10-02T06:32:06.394" v="13" actId="20577"/>
        <pc:sldMkLst>
          <pc:docMk/>
          <pc:sldMk cId="782385677" sldId="256"/>
        </pc:sldMkLst>
        <pc:spChg chg="mod">
          <ac:chgData name="Matilda Niskanen" userId="S::matilda.niskanen@oppilas.lieksa.fi::3a84d1e4-35c4-4379-8498-4ad050ca85b1" providerId="AD" clId="Web-{B67BB1CB-62C5-D058-9FAB-2D3F83D23487}" dt="2025-10-02T06:32:06.394" v="13" actId="20577"/>
          <ac:spMkLst>
            <pc:docMk/>
            <pc:sldMk cId="782385677" sldId="256"/>
            <ac:spMk id="3" creationId="{00000000-0000-0000-0000-000000000000}"/>
          </ac:spMkLst>
        </pc:spChg>
      </pc:sldChg>
      <pc:sldChg chg="modSp">
        <pc:chgData name="Matilda Niskanen" userId="S::matilda.niskanen@oppilas.lieksa.fi::3a84d1e4-35c4-4379-8498-4ad050ca85b1" providerId="AD" clId="Web-{B67BB1CB-62C5-D058-9FAB-2D3F83D23487}" dt="2025-10-02T06:26:01.166" v="7" actId="20577"/>
        <pc:sldMkLst>
          <pc:docMk/>
          <pc:sldMk cId="4294231103" sldId="258"/>
        </pc:sldMkLst>
        <pc:spChg chg="mod">
          <ac:chgData name="Matilda Niskanen" userId="S::matilda.niskanen@oppilas.lieksa.fi::3a84d1e4-35c4-4379-8498-4ad050ca85b1" providerId="AD" clId="Web-{B67BB1CB-62C5-D058-9FAB-2D3F83D23487}" dt="2025-10-02T06:26:01.166" v="7" actId="20577"/>
          <ac:spMkLst>
            <pc:docMk/>
            <pc:sldMk cId="4294231103" sldId="258"/>
            <ac:spMk id="2" creationId="{E4986A87-EC3C-B924-E5ED-A785EC2E3C92}"/>
          </ac:spMkLst>
        </pc:spChg>
      </pc:sldChg>
      <pc:sldChg chg="modSp">
        <pc:chgData name="Matilda Niskanen" userId="S::matilda.niskanen@oppilas.lieksa.fi::3a84d1e4-35c4-4379-8498-4ad050ca85b1" providerId="AD" clId="Web-{B67BB1CB-62C5-D058-9FAB-2D3F83D23487}" dt="2025-10-02T06:26:38.996" v="10" actId="20577"/>
        <pc:sldMkLst>
          <pc:docMk/>
          <pc:sldMk cId="2660972136" sldId="259"/>
        </pc:sldMkLst>
        <pc:spChg chg="mod">
          <ac:chgData name="Matilda Niskanen" userId="S::matilda.niskanen@oppilas.lieksa.fi::3a84d1e4-35c4-4379-8498-4ad050ca85b1" providerId="AD" clId="Web-{B67BB1CB-62C5-D058-9FAB-2D3F83D23487}" dt="2025-10-02T06:26:38.996" v="10" actId="20577"/>
          <ac:spMkLst>
            <pc:docMk/>
            <pc:sldMk cId="2660972136" sldId="259"/>
            <ac:spMk id="2" creationId="{F891E1E1-8192-513E-F707-18CA43E09CEF}"/>
          </ac:spMkLst>
        </pc:spChg>
      </pc:sldChg>
    </pc:docChg>
  </pc:docChgLst>
  <pc:docChgLst>
    <pc:chgData name="Nadja Pehkonen" userId="S::nadja.pehkonen@oppilas.lieksa.fi::d1c807da-94d6-44ec-a651-835b3080fb98" providerId="AD" clId="Web-{D5AF59CC-88D5-4846-A209-811DA61E9209}"/>
    <pc:docChg chg="modSld">
      <pc:chgData name="Nadja Pehkonen" userId="S::nadja.pehkonen@oppilas.lieksa.fi::d1c807da-94d6-44ec-a651-835b3080fb98" providerId="AD" clId="Web-{D5AF59CC-88D5-4846-A209-811DA61E9209}" dt="2025-09-11T06:38:02.984" v="11" actId="20577"/>
      <pc:docMkLst>
        <pc:docMk/>
      </pc:docMkLst>
      <pc:sldChg chg="modSp">
        <pc:chgData name="Nadja Pehkonen" userId="S::nadja.pehkonen@oppilas.lieksa.fi::d1c807da-94d6-44ec-a651-835b3080fb98" providerId="AD" clId="Web-{D5AF59CC-88D5-4846-A209-811DA61E9209}" dt="2025-09-11T06:33:23.336" v="3" actId="20577"/>
        <pc:sldMkLst>
          <pc:docMk/>
          <pc:sldMk cId="782385677" sldId="256"/>
        </pc:sldMkLst>
        <pc:spChg chg="mod">
          <ac:chgData name="Nadja Pehkonen" userId="S::nadja.pehkonen@oppilas.lieksa.fi::d1c807da-94d6-44ec-a651-835b3080fb98" providerId="AD" clId="Web-{D5AF59CC-88D5-4846-A209-811DA61E9209}" dt="2025-09-11T06:33:23.336" v="3" actId="20577"/>
          <ac:spMkLst>
            <pc:docMk/>
            <pc:sldMk cId="782385677" sldId="256"/>
            <ac:spMk id="3" creationId="{00000000-0000-0000-0000-000000000000}"/>
          </ac:spMkLst>
        </pc:spChg>
      </pc:sldChg>
      <pc:sldChg chg="modSp">
        <pc:chgData name="Nadja Pehkonen" userId="S::nadja.pehkonen@oppilas.lieksa.fi::d1c807da-94d6-44ec-a651-835b3080fb98" providerId="AD" clId="Web-{D5AF59CC-88D5-4846-A209-811DA61E9209}" dt="2025-09-11T06:38:02.984" v="11" actId="20577"/>
        <pc:sldMkLst>
          <pc:docMk/>
          <pc:sldMk cId="1036158879" sldId="264"/>
        </pc:sldMkLst>
        <pc:spChg chg="mod">
          <ac:chgData name="Nadja Pehkonen" userId="S::nadja.pehkonen@oppilas.lieksa.fi::d1c807da-94d6-44ec-a651-835b3080fb98" providerId="AD" clId="Web-{D5AF59CC-88D5-4846-A209-811DA61E9209}" dt="2025-09-11T06:38:02.984" v="11" actId="20577"/>
          <ac:spMkLst>
            <pc:docMk/>
            <pc:sldMk cId="1036158879" sldId="264"/>
            <ac:spMk id="3" creationId="{70491A40-196A-BC44-FD35-FC7746A2343D}"/>
          </ac:spMkLst>
        </pc:spChg>
      </pc:sldChg>
    </pc:docChg>
  </pc:docChgLst>
  <pc:docChgLst>
    <pc:chgData name="Matilda Niskanen" userId="S::matilda.niskanen@oppilas.lieksa.fi::3a84d1e4-35c4-4379-8498-4ad050ca85b1" providerId="AD" clId="Web-{DBC32ADA-087C-2880-9251-A0BE3E220CEE}"/>
    <pc:docChg chg="modSld sldOrd">
      <pc:chgData name="Matilda Niskanen" userId="S::matilda.niskanen@oppilas.lieksa.fi::3a84d1e4-35c4-4379-8498-4ad050ca85b1" providerId="AD" clId="Web-{DBC32ADA-087C-2880-9251-A0BE3E220CEE}" dt="2025-09-04T06:40:22.177" v="17"/>
      <pc:docMkLst>
        <pc:docMk/>
      </pc:docMkLst>
      <pc:sldChg chg="modSp">
        <pc:chgData name="Matilda Niskanen" userId="S::matilda.niskanen@oppilas.lieksa.fi::3a84d1e4-35c4-4379-8498-4ad050ca85b1" providerId="AD" clId="Web-{DBC32ADA-087C-2880-9251-A0BE3E220CEE}" dt="2025-09-04T06:32:00.806" v="15" actId="20577"/>
        <pc:sldMkLst>
          <pc:docMk/>
          <pc:sldMk cId="2660972136" sldId="259"/>
        </pc:sldMkLst>
        <pc:spChg chg="mod">
          <ac:chgData name="Matilda Niskanen" userId="S::matilda.niskanen@oppilas.lieksa.fi::3a84d1e4-35c4-4379-8498-4ad050ca85b1" providerId="AD" clId="Web-{DBC32ADA-087C-2880-9251-A0BE3E220CEE}" dt="2025-09-04T06:32:00.806" v="15" actId="20577"/>
          <ac:spMkLst>
            <pc:docMk/>
            <pc:sldMk cId="2660972136" sldId="259"/>
            <ac:spMk id="3" creationId="{CF51EA65-1623-BC72-410D-B793AEAE446A}"/>
          </ac:spMkLst>
        </pc:spChg>
      </pc:sldChg>
      <pc:sldChg chg="ord">
        <pc:chgData name="Matilda Niskanen" userId="S::matilda.niskanen@oppilas.lieksa.fi::3a84d1e4-35c4-4379-8498-4ad050ca85b1" providerId="AD" clId="Web-{DBC32ADA-087C-2880-9251-A0BE3E220CEE}" dt="2025-09-04T06:40:22.177" v="17"/>
        <pc:sldMkLst>
          <pc:docMk/>
          <pc:sldMk cId="3725974242" sldId="261"/>
        </pc:sldMkLst>
      </pc:sldChg>
      <pc:sldChg chg="ord">
        <pc:chgData name="Matilda Niskanen" userId="S::matilda.niskanen@oppilas.lieksa.fi::3a84d1e4-35c4-4379-8498-4ad050ca85b1" providerId="AD" clId="Web-{DBC32ADA-087C-2880-9251-A0BE3E220CEE}" dt="2025-09-04T06:40:03.098" v="16"/>
        <pc:sldMkLst>
          <pc:docMk/>
          <pc:sldMk cId="3014670379" sldId="263"/>
        </pc:sldMkLst>
      </pc:sldChg>
      <pc:sldChg chg="addSp delSp modSp">
        <pc:chgData name="Matilda Niskanen" userId="S::matilda.niskanen@oppilas.lieksa.fi::3a84d1e4-35c4-4379-8498-4ad050ca85b1" providerId="AD" clId="Web-{DBC32ADA-087C-2880-9251-A0BE3E220CEE}" dt="2025-09-04T06:29:37.754" v="10" actId="14100"/>
        <pc:sldMkLst>
          <pc:docMk/>
          <pc:sldMk cId="3878371389" sldId="266"/>
        </pc:sldMkLst>
        <pc:picChg chg="add mod ord">
          <ac:chgData name="Matilda Niskanen" userId="S::matilda.niskanen@oppilas.lieksa.fi::3a84d1e4-35c4-4379-8498-4ad050ca85b1" providerId="AD" clId="Web-{DBC32ADA-087C-2880-9251-A0BE3E220CEE}" dt="2025-09-04T06:29:37.754" v="10" actId="14100"/>
          <ac:picMkLst>
            <pc:docMk/>
            <pc:sldMk cId="3878371389" sldId="266"/>
            <ac:picMk id="4" creationId="{E0DD9EFC-EE7F-F3A7-CF4B-D0937C51BAA0}"/>
          </ac:picMkLst>
        </pc:picChg>
      </pc:sldChg>
    </pc:docChg>
  </pc:docChgLst>
  <pc:docChgLst>
    <pc:chgData name="Nadja Pehkonen" userId="S::nadja.pehkonen@oppilas.lieksa.fi::d1c807da-94d6-44ec-a651-835b3080fb98" providerId="AD" clId="Web-{7B40F922-6D9F-3027-AF15-05B19BFE0484}"/>
    <pc:docChg chg="delSld modSld">
      <pc:chgData name="Nadja Pehkonen" userId="S::nadja.pehkonen@oppilas.lieksa.fi::d1c807da-94d6-44ec-a651-835b3080fb98" providerId="AD" clId="Web-{7B40F922-6D9F-3027-AF15-05B19BFE0484}" dt="2025-09-04T06:40:49.785" v="2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MEWmKHj5s8?feature=oembe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avovayrynen.fi/" TargetMode="External"/><Relationship Id="rId2" Type="http://schemas.openxmlformats.org/officeDocument/2006/relationships/hyperlink" Target="https://fi.wikipedia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ltalehti.fi/" TargetMode="External"/><Relationship Id="rId4" Type="http://schemas.openxmlformats.org/officeDocument/2006/relationships/hyperlink" Target="https://chatgpt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" TargetMode="External"/><Relationship Id="rId2" Type="http://schemas.openxmlformats.org/officeDocument/2006/relationships/hyperlink" Target="https://kuntalehti.f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5MEWmKHj5s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Kuva, joka sisältää kohteen henkilö, Ihmisen kasvot, taivas, solmio&#10;&#10;Tekoälyllä luotu sisältö saattaa olla virheellistä.">
            <a:extLst>
              <a:ext uri="{FF2B5EF4-FFF2-40B4-BE49-F238E27FC236}">
                <a16:creationId xmlns:a16="http://schemas.microsoft.com/office/drawing/2014/main" id="{3BFC6894-5E7F-8A43-1E3C-AC19818B7E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67" b="19833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Pekka Haavisto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Matilda Niskanen and Nadja Pehkonen 9b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71D69F-9B98-3460-8E6F-022D13CB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Finnish</a:t>
            </a:r>
            <a:r>
              <a:rPr lang="fi-FI">
                <a:ea typeface="+mj-lt"/>
                <a:cs typeface="+mj-lt"/>
              </a:rPr>
              <a:t> </a:t>
            </a:r>
            <a:r>
              <a:rPr lang="fi-FI" err="1">
                <a:ea typeface="+mj-lt"/>
                <a:cs typeface="+mj-lt"/>
              </a:rPr>
              <a:t>human</a:t>
            </a:r>
            <a:r>
              <a:rPr lang="fi-FI">
                <a:ea typeface="+mj-lt"/>
                <a:cs typeface="+mj-lt"/>
              </a:rPr>
              <a:t> </a:t>
            </a:r>
            <a:r>
              <a:rPr lang="fi-FI" err="1">
                <a:ea typeface="+mj-lt"/>
                <a:cs typeface="+mj-lt"/>
              </a:rPr>
              <a:t>rights</a:t>
            </a:r>
            <a:r>
              <a:rPr lang="fi-FI">
                <a:ea typeface="+mj-lt"/>
                <a:cs typeface="+mj-lt"/>
              </a:rPr>
              <a:t> </a:t>
            </a:r>
            <a:r>
              <a:rPr lang="fi-FI" err="1">
                <a:ea typeface="+mj-lt"/>
                <a:cs typeface="+mj-lt"/>
              </a:rPr>
              <a:t>activist</a:t>
            </a:r>
            <a:r>
              <a:rPr lang="fi-FI">
                <a:ea typeface="+mj-lt"/>
                <a:cs typeface="+mj-lt"/>
              </a:rPr>
              <a:t> Pekka Haavisto.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FC6273-D151-34FC-D2F1-B257596F8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ea typeface="+mn-lt"/>
                <a:cs typeface="+mn-lt"/>
              </a:rPr>
              <a:t>Pekka Olavi Haavisto is a </a:t>
            </a:r>
            <a:r>
              <a:rPr lang="fi-FI" err="1">
                <a:ea typeface="+mn-lt"/>
                <a:cs typeface="+mn-lt"/>
              </a:rPr>
              <a:t>Finnish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politician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who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served</a:t>
            </a:r>
            <a:r>
              <a:rPr lang="fi-FI">
                <a:ea typeface="+mn-lt"/>
                <a:cs typeface="+mn-lt"/>
              </a:rPr>
              <a:t> as </a:t>
            </a:r>
            <a:r>
              <a:rPr lang="fi-FI" err="1">
                <a:ea typeface="+mn-lt"/>
                <a:cs typeface="+mn-lt"/>
              </a:rPr>
              <a:t>Minister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Foreign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Affairs</a:t>
            </a:r>
            <a:r>
              <a:rPr lang="fi-FI">
                <a:ea typeface="+mn-lt"/>
                <a:cs typeface="+mn-lt"/>
              </a:rPr>
              <a:t> of Finland </a:t>
            </a:r>
            <a:r>
              <a:rPr lang="fi-FI" err="1">
                <a:ea typeface="+mn-lt"/>
                <a:cs typeface="+mn-lt"/>
              </a:rPr>
              <a:t>from</a:t>
            </a:r>
            <a:r>
              <a:rPr lang="fi-FI">
                <a:ea typeface="+mn-lt"/>
                <a:cs typeface="+mn-lt"/>
              </a:rPr>
              <a:t> 2019 to 2023. Haavisto </a:t>
            </a:r>
            <a:r>
              <a:rPr lang="fi-FI" err="1">
                <a:ea typeface="+mn-lt"/>
                <a:cs typeface="+mn-lt"/>
              </a:rPr>
              <a:t>served</a:t>
            </a:r>
            <a:r>
              <a:rPr lang="fi-FI">
                <a:ea typeface="+mn-lt"/>
                <a:cs typeface="+mn-lt"/>
              </a:rPr>
              <a:t> as a </a:t>
            </a:r>
            <a:r>
              <a:rPr lang="fi-FI" err="1">
                <a:ea typeface="+mn-lt"/>
                <a:cs typeface="+mn-lt"/>
              </a:rPr>
              <a:t>member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parliament</a:t>
            </a:r>
            <a:r>
              <a:rPr lang="fi-FI">
                <a:ea typeface="+mn-lt"/>
                <a:cs typeface="+mn-lt"/>
              </a:rPr>
              <a:t> for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Green </a:t>
            </a:r>
            <a:r>
              <a:rPr lang="fi-FI" err="1">
                <a:ea typeface="+mn-lt"/>
                <a:cs typeface="+mn-lt"/>
              </a:rPr>
              <a:t>League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from</a:t>
            </a:r>
            <a:r>
              <a:rPr lang="fi-FI">
                <a:ea typeface="+mn-lt"/>
                <a:cs typeface="+mn-lt"/>
              </a:rPr>
              <a:t> 1987 to 1995 and </a:t>
            </a:r>
            <a:r>
              <a:rPr lang="fi-FI" err="1">
                <a:ea typeface="+mn-lt"/>
                <a:cs typeface="+mn-lt"/>
              </a:rPr>
              <a:t>again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from</a:t>
            </a:r>
            <a:r>
              <a:rPr lang="fi-FI">
                <a:ea typeface="+mn-lt"/>
                <a:cs typeface="+mn-lt"/>
              </a:rPr>
              <a:t> 2007, and as </a:t>
            </a:r>
            <a:r>
              <a:rPr lang="fi-FI" err="1">
                <a:ea typeface="+mn-lt"/>
                <a:cs typeface="+mn-lt"/>
              </a:rPr>
              <a:t>chairman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his</a:t>
            </a:r>
            <a:r>
              <a:rPr lang="fi-FI">
                <a:ea typeface="+mn-lt"/>
                <a:cs typeface="+mn-lt"/>
              </a:rPr>
              <a:t> party </a:t>
            </a:r>
            <a:r>
              <a:rPr lang="fi-FI" err="1">
                <a:ea typeface="+mn-lt"/>
                <a:cs typeface="+mn-lt"/>
              </a:rPr>
              <a:t>from</a:t>
            </a:r>
            <a:r>
              <a:rPr lang="fi-FI">
                <a:ea typeface="+mn-lt"/>
                <a:cs typeface="+mn-lt"/>
              </a:rPr>
              <a:t> 1993 to 1995 and 2018 to 2019.</a:t>
            </a:r>
          </a:p>
          <a:p>
            <a:pPr marL="0" indent="0">
              <a:buNone/>
            </a:pPr>
            <a:r>
              <a:rPr lang="fi-FI">
                <a:ea typeface="+mn-lt"/>
                <a:cs typeface="+mn-lt"/>
              </a:rPr>
              <a:t>He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been</a:t>
            </a:r>
            <a:r>
              <a:rPr lang="fi-FI">
                <a:ea typeface="+mn-lt"/>
                <a:cs typeface="+mn-lt"/>
              </a:rPr>
              <a:t> a </a:t>
            </a:r>
            <a:r>
              <a:rPr lang="fi-FI" err="1">
                <a:ea typeface="+mn-lt"/>
                <a:cs typeface="+mn-lt"/>
              </a:rPr>
              <a:t>presidential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candidate</a:t>
            </a:r>
            <a:r>
              <a:rPr lang="fi-FI">
                <a:ea typeface="+mn-lt"/>
                <a:cs typeface="+mn-lt"/>
              </a:rPr>
              <a:t> no </a:t>
            </a:r>
            <a:r>
              <a:rPr lang="fi-FI" err="1">
                <a:ea typeface="+mn-lt"/>
                <a:cs typeface="+mn-lt"/>
              </a:rPr>
              <a:t>less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than</a:t>
            </a:r>
            <a:r>
              <a:rPr lang="fi-FI">
                <a:ea typeface="+mn-lt"/>
                <a:cs typeface="+mn-lt"/>
              </a:rPr>
              <a:t> 3 </a:t>
            </a:r>
            <a:r>
              <a:rPr lang="fi-FI" err="1">
                <a:ea typeface="+mn-lt"/>
                <a:cs typeface="+mn-lt"/>
              </a:rPr>
              <a:t>times</a:t>
            </a:r>
            <a:r>
              <a:rPr lang="fi-FI">
                <a:ea typeface="+mn-lt"/>
                <a:cs typeface="+mn-lt"/>
              </a:rPr>
              <a:t>. In 2012, 2018, and 2024. </a:t>
            </a:r>
            <a:r>
              <a:rPr lang="fi-FI" err="1">
                <a:ea typeface="+mn-lt"/>
                <a:cs typeface="+mn-lt"/>
              </a:rPr>
              <a:t>Each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time</a:t>
            </a:r>
            <a:r>
              <a:rPr lang="fi-FI">
                <a:ea typeface="+mn-lt"/>
                <a:cs typeface="+mn-lt"/>
              </a:rPr>
              <a:t> he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made it to at </a:t>
            </a:r>
            <a:r>
              <a:rPr lang="fi-FI" err="1">
                <a:ea typeface="+mn-lt"/>
                <a:cs typeface="+mn-lt"/>
              </a:rPr>
              <a:t>least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second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round</a:t>
            </a:r>
            <a:r>
              <a:rPr lang="fi-FI">
                <a:ea typeface="+mn-lt"/>
                <a:cs typeface="+mn-lt"/>
              </a:rPr>
              <a:t>, </a:t>
            </a:r>
            <a:r>
              <a:rPr lang="fi-FI" err="1">
                <a:ea typeface="+mn-lt"/>
                <a:cs typeface="+mn-lt"/>
              </a:rPr>
              <a:t>but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not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been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elected</a:t>
            </a:r>
            <a:r>
              <a:rPr lang="fi-FI">
                <a:ea typeface="+mn-lt"/>
                <a:cs typeface="+mn-lt"/>
              </a:rPr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718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Pekka Haavisto saapuu kampanjoimaan Kuopioon, Alexander Stubb jättää Savon  väliin | Savo | Savon Sanomat">
            <a:extLst>
              <a:ext uri="{FF2B5EF4-FFF2-40B4-BE49-F238E27FC236}">
                <a16:creationId xmlns:a16="http://schemas.microsoft.com/office/drawing/2014/main" id="{95F82E15-E9F7-8E79-B1B0-ACF2FF86E4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8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DA16AD6-4C01-AAD3-6655-FF2CCF70F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4025"/>
            <a:ext cx="3758689" cy="438911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 sz="2800"/>
              <a:t>"Human </a:t>
            </a:r>
            <a:r>
              <a:rPr lang="fi-FI" sz="2800" err="1"/>
              <a:t>rights</a:t>
            </a:r>
            <a:r>
              <a:rPr lang="fi-FI" sz="2800"/>
              <a:t> </a:t>
            </a:r>
            <a:r>
              <a:rPr lang="fi-FI" sz="2800" err="1"/>
              <a:t>are</a:t>
            </a:r>
            <a:r>
              <a:rPr lang="fi-FI" sz="2800"/>
              <a:t> no </a:t>
            </a:r>
            <a:r>
              <a:rPr lang="fi-FI" sz="2800" err="1"/>
              <a:t>longer</a:t>
            </a:r>
            <a:r>
              <a:rPr lang="fi-FI" sz="2800"/>
              <a:t> just an </a:t>
            </a:r>
            <a:r>
              <a:rPr lang="fi-FI" sz="2800" err="1"/>
              <a:t>ornament</a:t>
            </a:r>
            <a:r>
              <a:rPr lang="fi-FI" sz="2800"/>
              <a:t> on </a:t>
            </a:r>
            <a:r>
              <a:rPr lang="fi-FI" sz="2800" err="1"/>
              <a:t>the</a:t>
            </a:r>
            <a:r>
              <a:rPr lang="fi-FI" sz="2800"/>
              <a:t> </a:t>
            </a:r>
            <a:r>
              <a:rPr lang="fi-FI" sz="2800" err="1"/>
              <a:t>edge</a:t>
            </a:r>
            <a:r>
              <a:rPr lang="fi-FI" sz="2800"/>
              <a:t> of a </a:t>
            </a:r>
            <a:r>
              <a:rPr lang="fi-FI" sz="2800" err="1"/>
              <a:t>paper</a:t>
            </a:r>
            <a:r>
              <a:rPr lang="fi-FI" sz="2800"/>
              <a:t>, </a:t>
            </a:r>
            <a:r>
              <a:rPr lang="fi-FI" sz="2800" err="1"/>
              <a:t>but</a:t>
            </a:r>
            <a:r>
              <a:rPr lang="fi-FI" sz="2800"/>
              <a:t> </a:t>
            </a:r>
            <a:r>
              <a:rPr lang="fi-FI" sz="2800" err="1"/>
              <a:t>the</a:t>
            </a:r>
            <a:r>
              <a:rPr lang="fi-FI" sz="2800"/>
              <a:t> </a:t>
            </a:r>
            <a:r>
              <a:rPr lang="fi-FI" sz="2800" err="1"/>
              <a:t>defense</a:t>
            </a:r>
            <a:r>
              <a:rPr lang="fi-FI" sz="2800"/>
              <a:t> of </a:t>
            </a:r>
            <a:r>
              <a:rPr lang="fi-FI" sz="2800" err="1"/>
              <a:t>global</a:t>
            </a:r>
            <a:r>
              <a:rPr lang="fi-FI" sz="2800"/>
              <a:t> </a:t>
            </a:r>
            <a:r>
              <a:rPr lang="fi-FI" sz="2800" err="1"/>
              <a:t>values</a:t>
            </a:r>
            <a:r>
              <a:rPr lang="fi-FI" sz="2800"/>
              <a:t> </a:t>
            </a:r>
            <a:r>
              <a:rPr lang="fi-FI" sz="2800" err="1"/>
              <a:t>that</a:t>
            </a:r>
            <a:r>
              <a:rPr lang="fi-FI" sz="2800"/>
              <a:t> </a:t>
            </a:r>
            <a:r>
              <a:rPr lang="fi-FI" sz="2800" err="1"/>
              <a:t>are</a:t>
            </a:r>
            <a:r>
              <a:rPr lang="fi-FI" sz="2800"/>
              <a:t> </a:t>
            </a:r>
            <a:r>
              <a:rPr lang="fi-FI" sz="2800" err="1"/>
              <a:t>important</a:t>
            </a:r>
            <a:r>
              <a:rPr lang="fi-FI" sz="2800"/>
              <a:t> to us. </a:t>
            </a:r>
            <a:r>
              <a:rPr lang="fi-FI" sz="2800" err="1"/>
              <a:t>Finding</a:t>
            </a:r>
            <a:r>
              <a:rPr lang="fi-FI" sz="2800"/>
              <a:t> </a:t>
            </a:r>
            <a:r>
              <a:rPr lang="fi-FI" sz="2800" err="1"/>
              <a:t>allies</a:t>
            </a:r>
            <a:r>
              <a:rPr lang="fi-FI" sz="2800"/>
              <a:t> in </a:t>
            </a:r>
            <a:r>
              <a:rPr lang="fi-FI" sz="2800" err="1"/>
              <a:t>defending</a:t>
            </a:r>
            <a:r>
              <a:rPr lang="fi-FI" sz="2800"/>
              <a:t> </a:t>
            </a:r>
            <a:r>
              <a:rPr lang="fi-FI" sz="2800" err="1"/>
              <a:t>those</a:t>
            </a:r>
            <a:r>
              <a:rPr lang="fi-FI" sz="2800"/>
              <a:t> </a:t>
            </a:r>
            <a:r>
              <a:rPr lang="fi-FI" sz="2800" err="1"/>
              <a:t>values</a:t>
            </a:r>
            <a:r>
              <a:rPr lang="fi-FI" sz="2800"/>
              <a:t> </a:t>
            </a:r>
            <a:r>
              <a:rPr lang="fi-FI" sz="2800" err="1"/>
              <a:t>also</a:t>
            </a:r>
            <a:r>
              <a:rPr lang="fi-FI" sz="2800"/>
              <a:t> </a:t>
            </a:r>
            <a:r>
              <a:rPr lang="fi-FI" sz="2800" err="1"/>
              <a:t>increases</a:t>
            </a:r>
            <a:r>
              <a:rPr lang="fi-FI" sz="2800"/>
              <a:t> </a:t>
            </a:r>
            <a:r>
              <a:rPr lang="fi-FI" sz="2800" err="1"/>
              <a:t>our</a:t>
            </a:r>
            <a:r>
              <a:rPr lang="fi-FI" sz="2800"/>
              <a:t> </a:t>
            </a:r>
            <a:r>
              <a:rPr lang="fi-FI" sz="2800" err="1"/>
              <a:t>own</a:t>
            </a:r>
            <a:r>
              <a:rPr lang="fi-FI" sz="2800"/>
              <a:t> </a:t>
            </a:r>
            <a:r>
              <a:rPr lang="fi-FI" sz="2800" err="1"/>
              <a:t>possibilities</a:t>
            </a:r>
            <a:r>
              <a:rPr lang="fi-FI" sz="2800"/>
              <a:t> for action and </a:t>
            </a:r>
            <a:r>
              <a:rPr lang="fi-FI" sz="2800" err="1"/>
              <a:t>our</a:t>
            </a:r>
            <a:r>
              <a:rPr lang="fi-FI" sz="2800"/>
              <a:t> </a:t>
            </a:r>
            <a:r>
              <a:rPr lang="fi-FI" sz="2800" err="1"/>
              <a:t>own</a:t>
            </a:r>
            <a:r>
              <a:rPr lang="fi-FI" sz="2800"/>
              <a:t> </a:t>
            </a:r>
            <a:r>
              <a:rPr lang="fi-FI" sz="2800" err="1"/>
              <a:t>security</a:t>
            </a:r>
            <a:r>
              <a:rPr lang="fi-FI" sz="2800"/>
              <a:t>."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27167EA-E797-34D5-1EAB-E3667AEC0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13901"/>
            <a:ext cx="6743189" cy="10630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000"/>
              <a:t>Pekka Haavisto</a:t>
            </a:r>
          </a:p>
          <a:p>
            <a:pPr marL="0" indent="0">
              <a:buNone/>
            </a:pP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3725974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427DE0-D973-A5E3-47D5-CB338BC70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800"/>
              <a:t>Personal life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977C07-3FFD-196C-4107-C4BDF2F3C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" sz="3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Haavisto met her husband, Nexar Antonio Flores, a barber and hairdresser from Ecuador, in 1997 while traveling in Bogotá. They began their relationship in 2002.</a:t>
            </a:r>
            <a:endParaRPr lang="fi-FI" sz="3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" sz="3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Haavisto lives in a detached house in </a:t>
            </a:r>
            <a:r>
              <a:rPr lang="en" sz="3200" err="1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Kulosaari</a:t>
            </a:r>
            <a:r>
              <a:rPr lang="en" sz="3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, Helsinki.</a:t>
            </a:r>
          </a:p>
          <a:p>
            <a:r>
              <a:rPr lang="en" sz="3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Haavisto is openly gay and a vegetarian</a:t>
            </a:r>
          </a:p>
          <a:p>
            <a:r>
              <a:rPr lang="en" sz="3200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He is also a DJ, under the name DJ </a:t>
            </a:r>
            <a:r>
              <a:rPr lang="en" sz="3200" err="1">
                <a:solidFill>
                  <a:srgbClr val="1F1F1F"/>
                </a:solidFill>
                <a:latin typeface="Calibri"/>
                <a:ea typeface="Calibri"/>
                <a:cs typeface="Calibri"/>
              </a:rPr>
              <a:t>Pexi</a:t>
            </a:r>
            <a:endParaRPr lang="en" sz="3200">
              <a:solidFill>
                <a:srgbClr val="1F1F1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467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CFBF1-4512-CADD-4F32-1EE0FD8C7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Representative</a:t>
            </a:r>
            <a:r>
              <a:rPr lang="fi-FI">
                <a:ea typeface="+mj-lt"/>
                <a:cs typeface="+mj-lt"/>
              </a:rPr>
              <a:t> of </a:t>
            </a:r>
            <a:r>
              <a:rPr lang="fi-FI" err="1">
                <a:ea typeface="+mj-lt"/>
                <a:cs typeface="+mj-lt"/>
              </a:rPr>
              <a:t>green</a:t>
            </a:r>
            <a:r>
              <a:rPr lang="fi-FI">
                <a:ea typeface="+mj-lt"/>
                <a:cs typeface="+mj-lt"/>
              </a:rPr>
              <a:t> and </a:t>
            </a:r>
            <a:r>
              <a:rPr lang="fi-FI" err="1">
                <a:ea typeface="+mj-lt"/>
                <a:cs typeface="+mj-lt"/>
              </a:rPr>
              <a:t>liberal</a:t>
            </a:r>
            <a:r>
              <a:rPr lang="fi-FI">
                <a:ea typeface="+mj-lt"/>
                <a:cs typeface="+mj-lt"/>
              </a:rPr>
              <a:t> </a:t>
            </a:r>
            <a:r>
              <a:rPr lang="fi-FI" err="1">
                <a:ea typeface="+mj-lt"/>
                <a:cs typeface="+mj-lt"/>
              </a:rPr>
              <a:t>values</a:t>
            </a:r>
            <a:endParaRPr lang="fi-FI" err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491A40-196A-BC44-FD35-FC7746A23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ea typeface="+mn-lt"/>
                <a:cs typeface="+mn-lt"/>
              </a:rPr>
              <a:t>Pekka Haavisto is a </a:t>
            </a:r>
            <a:r>
              <a:rPr lang="fi-FI" err="1">
                <a:ea typeface="+mn-lt"/>
                <a:cs typeface="+mn-lt"/>
              </a:rPr>
              <a:t>representative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green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liberal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values</a:t>
            </a:r>
            <a:r>
              <a:rPr lang="fi-FI">
                <a:ea typeface="+mn-lt"/>
                <a:cs typeface="+mn-lt"/>
              </a:rPr>
              <a:t>. Haavisto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represented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values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that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support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minority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rights</a:t>
            </a:r>
            <a:r>
              <a:rPr lang="fi-FI">
                <a:ea typeface="+mn-lt"/>
                <a:cs typeface="+mn-lt"/>
              </a:rPr>
              <a:t>, </a:t>
            </a:r>
            <a:r>
              <a:rPr lang="fi-FI" err="1">
                <a:ea typeface="+mn-lt"/>
                <a:cs typeface="+mn-lt"/>
              </a:rPr>
              <a:t>sexual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equality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tolerance</a:t>
            </a:r>
            <a:r>
              <a:rPr lang="fi-FI">
                <a:ea typeface="+mn-lt"/>
                <a:cs typeface="+mn-lt"/>
              </a:rPr>
              <a:t>. He is </a:t>
            </a:r>
            <a:r>
              <a:rPr lang="fi-FI" err="1">
                <a:ea typeface="+mn-lt"/>
                <a:cs typeface="+mn-lt"/>
              </a:rPr>
              <a:t>openly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homosexual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been</a:t>
            </a:r>
            <a:r>
              <a:rPr lang="fi-FI">
                <a:ea typeface="+mn-lt"/>
                <a:cs typeface="+mn-lt"/>
              </a:rPr>
              <a:t> a </a:t>
            </a:r>
            <a:r>
              <a:rPr lang="fi-FI" err="1">
                <a:ea typeface="+mn-lt"/>
                <a:cs typeface="+mn-lt"/>
              </a:rPr>
              <a:t>pioneer</a:t>
            </a:r>
            <a:r>
              <a:rPr lang="fi-FI">
                <a:ea typeface="+mn-lt"/>
                <a:cs typeface="+mn-lt"/>
              </a:rPr>
              <a:t> in </a:t>
            </a:r>
            <a:r>
              <a:rPr lang="fi-FI" err="1">
                <a:ea typeface="+mn-lt"/>
                <a:cs typeface="+mn-lt"/>
              </a:rPr>
              <a:t>defending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rights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sexual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gender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minorities</a:t>
            </a:r>
            <a:r>
              <a:rPr lang="fi-FI">
                <a:ea typeface="+mn-lt"/>
                <a:cs typeface="+mn-lt"/>
              </a:rPr>
              <a:t> in </a:t>
            </a:r>
            <a:r>
              <a:rPr lang="fi-FI" err="1">
                <a:ea typeface="+mn-lt"/>
                <a:cs typeface="+mn-lt"/>
              </a:rPr>
              <a:t>Finnish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politics</a:t>
            </a:r>
            <a:r>
              <a:rPr lang="fi-FI">
                <a:ea typeface="+mn-lt"/>
                <a:cs typeface="+mn-lt"/>
              </a:rPr>
              <a:t>. </a:t>
            </a:r>
            <a:r>
              <a:rPr lang="fi-FI" err="1">
                <a:ea typeface="+mn-lt"/>
                <a:cs typeface="+mn-lt"/>
              </a:rPr>
              <a:t>His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presidential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campaigns</a:t>
            </a:r>
            <a:r>
              <a:rPr lang="fi-FI">
                <a:ea typeface="+mn-lt"/>
                <a:cs typeface="+mn-lt"/>
              </a:rPr>
              <a:t> (2012 and 2018) </a:t>
            </a:r>
            <a:r>
              <a:rPr lang="fi-FI" err="1">
                <a:ea typeface="+mn-lt"/>
                <a:cs typeface="+mn-lt"/>
              </a:rPr>
              <a:t>also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raised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human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issues</a:t>
            </a:r>
            <a:r>
              <a:rPr lang="fi-FI">
                <a:ea typeface="+mn-lt"/>
                <a:cs typeface="+mn-lt"/>
              </a:rPr>
              <a:t> into </a:t>
            </a:r>
            <a:r>
              <a:rPr lang="fi-FI" err="1">
                <a:ea typeface="+mn-lt"/>
                <a:cs typeface="+mn-lt"/>
              </a:rPr>
              <a:t>public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debate</a:t>
            </a:r>
            <a:r>
              <a:rPr lang="fi-FI">
                <a:ea typeface="+mn-lt"/>
                <a:cs typeface="+mn-lt"/>
              </a:rPr>
              <a:t>. 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615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24D7E9-58E5-C12A-9E27-46BB5FAC5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International </a:t>
            </a:r>
            <a:r>
              <a:rPr lang="fi-FI" err="1">
                <a:ea typeface="+mj-lt"/>
                <a:cs typeface="+mj-lt"/>
              </a:rPr>
              <a:t>peace</a:t>
            </a:r>
            <a:r>
              <a:rPr lang="fi-FI">
                <a:ea typeface="+mj-lt"/>
                <a:cs typeface="+mj-lt"/>
              </a:rPr>
              <a:t> </a:t>
            </a:r>
            <a:r>
              <a:rPr lang="fi-FI" err="1">
                <a:ea typeface="+mj-lt"/>
                <a:cs typeface="+mj-lt"/>
              </a:rPr>
              <a:t>mediation</a:t>
            </a:r>
            <a:r>
              <a:rPr lang="fi-FI">
                <a:ea typeface="+mj-lt"/>
                <a:cs typeface="+mj-lt"/>
              </a:rPr>
              <a:t> and </a:t>
            </a:r>
            <a:r>
              <a:rPr lang="fi-FI" err="1">
                <a:ea typeface="+mj-lt"/>
                <a:cs typeface="+mj-lt"/>
              </a:rPr>
              <a:t>conflict</a:t>
            </a:r>
            <a:r>
              <a:rPr lang="fi-FI">
                <a:ea typeface="+mj-lt"/>
                <a:cs typeface="+mj-lt"/>
              </a:rPr>
              <a:t> </a:t>
            </a:r>
            <a:r>
              <a:rPr lang="fi-FI" err="1">
                <a:ea typeface="+mj-lt"/>
                <a:cs typeface="+mj-lt"/>
              </a:rPr>
              <a:t>zones</a:t>
            </a:r>
            <a:endParaRPr lang="fi-FI" err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FC756F-6A0D-43D0-D1F0-9B8B72B1A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>
                <a:ea typeface="+mn-lt"/>
                <a:cs typeface="+mn-lt"/>
              </a:rPr>
              <a:t>Haavisto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worked</a:t>
            </a:r>
            <a:r>
              <a:rPr lang="fi-FI">
                <a:ea typeface="+mn-lt"/>
                <a:cs typeface="+mn-lt"/>
              </a:rPr>
              <a:t> in UN and EU </a:t>
            </a:r>
            <a:r>
              <a:rPr lang="fi-FI" err="1">
                <a:ea typeface="+mn-lt"/>
                <a:cs typeface="+mn-lt"/>
              </a:rPr>
              <a:t>special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operations</a:t>
            </a:r>
            <a:r>
              <a:rPr lang="fi-FI">
                <a:ea typeface="+mn-lt"/>
                <a:cs typeface="+mn-lt"/>
              </a:rPr>
              <a:t> in </a:t>
            </a:r>
            <a:r>
              <a:rPr lang="fi-FI" err="1">
                <a:ea typeface="+mn-lt"/>
                <a:cs typeface="+mn-lt"/>
              </a:rPr>
              <a:t>crisis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areas</a:t>
            </a:r>
            <a:r>
              <a:rPr lang="fi-FI">
                <a:ea typeface="+mn-lt"/>
                <a:cs typeface="+mn-lt"/>
              </a:rPr>
              <a:t>, </a:t>
            </a:r>
            <a:r>
              <a:rPr lang="fi-FI" err="1">
                <a:ea typeface="+mn-lt"/>
                <a:cs typeface="+mn-lt"/>
              </a:rPr>
              <a:t>such</a:t>
            </a:r>
            <a:r>
              <a:rPr lang="fi-FI">
                <a:ea typeface="+mn-lt"/>
                <a:cs typeface="+mn-lt"/>
              </a:rPr>
              <a:t> as Sudan, Somalia,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Middle</a:t>
            </a:r>
            <a:r>
              <a:rPr lang="fi-FI">
                <a:ea typeface="+mn-lt"/>
                <a:cs typeface="+mn-lt"/>
              </a:rPr>
              <a:t> East and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Horn of Africa. He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participated</a:t>
            </a:r>
            <a:r>
              <a:rPr lang="fi-FI">
                <a:ea typeface="+mn-lt"/>
                <a:cs typeface="+mn-lt"/>
              </a:rPr>
              <a:t> in </a:t>
            </a:r>
            <a:r>
              <a:rPr lang="fi-FI" err="1">
                <a:ea typeface="+mn-lt"/>
                <a:cs typeface="+mn-lt"/>
              </a:rPr>
              <a:t>peace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negotiations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worked</a:t>
            </a:r>
            <a:r>
              <a:rPr lang="fi-FI">
                <a:ea typeface="+mn-lt"/>
                <a:cs typeface="+mn-lt"/>
              </a:rPr>
              <a:t> in post-</a:t>
            </a:r>
            <a:r>
              <a:rPr lang="fi-FI" err="1">
                <a:ea typeface="+mn-lt"/>
                <a:cs typeface="+mn-lt"/>
              </a:rPr>
              <a:t>conflict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reconstruction</a:t>
            </a:r>
            <a:r>
              <a:rPr lang="fi-FI">
                <a:ea typeface="+mn-lt"/>
                <a:cs typeface="+mn-lt"/>
              </a:rPr>
              <a:t>. In </a:t>
            </a:r>
            <a:r>
              <a:rPr lang="fi-FI" err="1">
                <a:ea typeface="+mn-lt"/>
                <a:cs typeface="+mn-lt"/>
              </a:rPr>
              <a:t>these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roles</a:t>
            </a:r>
            <a:r>
              <a:rPr lang="fi-FI">
                <a:ea typeface="+mn-lt"/>
                <a:cs typeface="+mn-lt"/>
              </a:rPr>
              <a:t>, </a:t>
            </a:r>
            <a:r>
              <a:rPr lang="fi-FI" err="1">
                <a:ea typeface="+mn-lt"/>
                <a:cs typeface="+mn-lt"/>
              </a:rPr>
              <a:t>human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have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been</a:t>
            </a:r>
            <a:r>
              <a:rPr lang="fi-FI">
                <a:ea typeface="+mn-lt"/>
                <a:cs typeface="+mn-lt"/>
              </a:rPr>
              <a:t> at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center, </a:t>
            </a:r>
            <a:r>
              <a:rPr lang="fi-FI" err="1">
                <a:ea typeface="+mn-lt"/>
                <a:cs typeface="+mn-lt"/>
              </a:rPr>
              <a:t>especially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protection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civilians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people</a:t>
            </a:r>
            <a:r>
              <a:rPr lang="fi-FI">
                <a:ea typeface="+mn-lt"/>
                <a:cs typeface="+mn-lt"/>
              </a:rPr>
              <a:t> to live </a:t>
            </a:r>
            <a:r>
              <a:rPr lang="fi-FI" err="1">
                <a:ea typeface="+mn-lt"/>
                <a:cs typeface="+mn-lt"/>
              </a:rPr>
              <a:t>free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from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harm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violence</a:t>
            </a:r>
            <a:r>
              <a:rPr lang="fi-FI">
                <a:ea typeface="+mn-lt"/>
                <a:cs typeface="+mn-lt"/>
              </a:rPr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6177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E05D9F-A189-34DA-B0BA-807AC648C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Online-media 3" title="International Gender Equality Prize jury member Pekka Haavisto on gender equality">
            <a:hlinkClick r:id="" action="ppaction://noaction"/>
            <a:extLst>
              <a:ext uri="{FF2B5EF4-FFF2-40B4-BE49-F238E27FC236}">
                <a16:creationId xmlns:a16="http://schemas.microsoft.com/office/drawing/2014/main" id="{E0DD9EFC-EE7F-F3A7-CF4B-D0937C51BAA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57" y="-298"/>
            <a:ext cx="12373604" cy="685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71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D3778F-1284-19CF-5C49-7E7F9398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>
                <a:ea typeface="+mj-lt"/>
                <a:cs typeface="+mj-lt"/>
              </a:rPr>
              <a:t>Haavisto </a:t>
            </a:r>
            <a:r>
              <a:rPr lang="fi-FI" err="1">
                <a:ea typeface="+mj-lt"/>
                <a:cs typeface="+mj-lt"/>
              </a:rPr>
              <a:t>dares</a:t>
            </a:r>
            <a:r>
              <a:rPr lang="fi-FI">
                <a:ea typeface="+mj-lt"/>
                <a:cs typeface="+mj-lt"/>
              </a:rPr>
              <a:t> to </a:t>
            </a:r>
            <a:r>
              <a:rPr lang="fi-FI" err="1">
                <a:ea typeface="+mj-lt"/>
                <a:cs typeface="+mj-lt"/>
              </a:rPr>
              <a:t>speak</a:t>
            </a:r>
            <a:endParaRPr lang="fi-FI" err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AC97CB-F1D9-AB17-14D7-66DA4FED7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fi-FI">
                <a:ea typeface="+mn-lt"/>
                <a:cs typeface="+mn-lt"/>
              </a:rPr>
              <a:t>Haavistos </a:t>
            </a:r>
            <a:r>
              <a:rPr lang="fi-FI" err="1">
                <a:ea typeface="+mn-lt"/>
                <a:cs typeface="+mn-lt"/>
              </a:rPr>
              <a:t>actions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views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have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attracted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both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praise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criticism</a:t>
            </a:r>
            <a:r>
              <a:rPr lang="fi-FI">
                <a:ea typeface="+mn-lt"/>
                <a:cs typeface="+mn-lt"/>
              </a:rPr>
              <a:t>. On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one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hand</a:t>
            </a:r>
            <a:r>
              <a:rPr lang="fi-FI">
                <a:ea typeface="+mn-lt"/>
                <a:cs typeface="+mn-lt"/>
              </a:rPr>
              <a:t>, he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received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widespread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appreciation</a:t>
            </a:r>
            <a:r>
              <a:rPr lang="fi-FI">
                <a:ea typeface="+mn-lt"/>
                <a:cs typeface="+mn-lt"/>
              </a:rPr>
              <a:t> for </a:t>
            </a:r>
            <a:r>
              <a:rPr lang="fi-FI" err="1">
                <a:ea typeface="+mn-lt"/>
                <a:cs typeface="+mn-lt"/>
              </a:rPr>
              <a:t>his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courageous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unyielding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stances</a:t>
            </a:r>
            <a:r>
              <a:rPr lang="fi-FI">
                <a:ea typeface="+mn-lt"/>
                <a:cs typeface="+mn-lt"/>
              </a:rPr>
              <a:t>, </a:t>
            </a:r>
            <a:r>
              <a:rPr lang="fi-FI" err="1">
                <a:ea typeface="+mn-lt"/>
                <a:cs typeface="+mn-lt"/>
              </a:rPr>
              <a:t>but</a:t>
            </a:r>
            <a:r>
              <a:rPr lang="fi-FI">
                <a:ea typeface="+mn-lt"/>
                <a:cs typeface="+mn-lt"/>
              </a:rPr>
              <a:t> on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other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hand</a:t>
            </a:r>
            <a:r>
              <a:rPr lang="fi-FI">
                <a:ea typeface="+mn-lt"/>
                <a:cs typeface="+mn-lt"/>
              </a:rPr>
              <a:t>, </a:t>
            </a:r>
            <a:r>
              <a:rPr lang="fi-FI" err="1">
                <a:ea typeface="+mn-lt"/>
                <a:cs typeface="+mn-lt"/>
              </a:rPr>
              <a:t>his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approaches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have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also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caused</a:t>
            </a:r>
            <a:r>
              <a:rPr lang="fi-FI">
                <a:ea typeface="+mn-lt"/>
                <a:cs typeface="+mn-lt"/>
              </a:rPr>
              <a:t> some </a:t>
            </a:r>
            <a:r>
              <a:rPr lang="fi-FI" err="1">
                <a:ea typeface="+mn-lt"/>
                <a:cs typeface="+mn-lt"/>
              </a:rPr>
              <a:t>political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disagreement</a:t>
            </a:r>
            <a:r>
              <a:rPr lang="fi-FI">
                <a:ea typeface="+mn-lt"/>
                <a:cs typeface="+mn-lt"/>
              </a:rPr>
              <a:t>.</a:t>
            </a:r>
            <a:endParaRPr lang="fi-FI"/>
          </a:p>
          <a:p>
            <a:pPr>
              <a:buNone/>
            </a:pPr>
            <a:endParaRPr lang="fi-FI"/>
          </a:p>
          <a:p>
            <a:pPr marL="0" indent="0">
              <a:buNone/>
            </a:pPr>
            <a:r>
              <a:rPr lang="fi-FI">
                <a:ea typeface="+mn-lt"/>
                <a:cs typeface="+mn-lt"/>
              </a:rPr>
              <a:t>Pekka Haavisto is </a:t>
            </a:r>
            <a:r>
              <a:rPr lang="fi-FI" err="1">
                <a:ea typeface="+mn-lt"/>
                <a:cs typeface="+mn-lt"/>
              </a:rPr>
              <a:t>one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those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Finns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who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have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raised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Finland's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defense</a:t>
            </a:r>
            <a:r>
              <a:rPr lang="fi-FI">
                <a:ea typeface="+mn-lt"/>
                <a:cs typeface="+mn-lt"/>
              </a:rPr>
              <a:t> of </a:t>
            </a:r>
            <a:r>
              <a:rPr lang="fi-FI" err="1">
                <a:ea typeface="+mn-lt"/>
                <a:cs typeface="+mn-lt"/>
              </a:rPr>
              <a:t>human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rights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global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justice</a:t>
            </a:r>
            <a:r>
              <a:rPr lang="fi-FI">
                <a:ea typeface="+mn-lt"/>
                <a:cs typeface="+mn-lt"/>
              </a:rPr>
              <a:t> in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international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debate</a:t>
            </a:r>
            <a:r>
              <a:rPr lang="fi-FI">
                <a:ea typeface="+mn-lt"/>
                <a:cs typeface="+mn-lt"/>
              </a:rPr>
              <a:t>. </a:t>
            </a:r>
            <a:r>
              <a:rPr lang="fi-FI" err="1">
                <a:ea typeface="+mn-lt"/>
                <a:cs typeface="+mn-lt"/>
              </a:rPr>
              <a:t>His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role</a:t>
            </a:r>
            <a:r>
              <a:rPr lang="fi-FI">
                <a:ea typeface="+mn-lt"/>
                <a:cs typeface="+mn-lt"/>
              </a:rPr>
              <a:t> as a </a:t>
            </a:r>
            <a:r>
              <a:rPr lang="fi-FI" err="1">
                <a:ea typeface="+mn-lt"/>
                <a:cs typeface="+mn-lt"/>
              </a:rPr>
              <a:t>human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rights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activist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has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been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significant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both</a:t>
            </a:r>
            <a:r>
              <a:rPr lang="fi-FI">
                <a:ea typeface="+mn-lt"/>
                <a:cs typeface="+mn-lt"/>
              </a:rPr>
              <a:t> in </a:t>
            </a:r>
            <a:r>
              <a:rPr lang="fi-FI" err="1">
                <a:ea typeface="+mn-lt"/>
                <a:cs typeface="+mn-lt"/>
              </a:rPr>
              <a:t>the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Finnish</a:t>
            </a:r>
            <a:r>
              <a:rPr lang="fi-FI">
                <a:ea typeface="+mn-lt"/>
                <a:cs typeface="+mn-lt"/>
              </a:rPr>
              <a:t> and </a:t>
            </a:r>
            <a:r>
              <a:rPr lang="fi-FI" err="1">
                <a:ea typeface="+mn-lt"/>
                <a:cs typeface="+mn-lt"/>
              </a:rPr>
              <a:t>global</a:t>
            </a:r>
            <a:r>
              <a:rPr lang="fi-FI">
                <a:ea typeface="+mn-lt"/>
                <a:cs typeface="+mn-lt"/>
              </a:rPr>
              <a:t> </a:t>
            </a:r>
            <a:r>
              <a:rPr lang="fi-FI" err="1">
                <a:ea typeface="+mn-lt"/>
                <a:cs typeface="+mn-lt"/>
              </a:rPr>
              <a:t>contexts</a:t>
            </a:r>
            <a:r>
              <a:rPr lang="fi-FI">
                <a:ea typeface="+mn-lt"/>
                <a:cs typeface="+mn-lt"/>
              </a:rPr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6738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 descr="Pekka Haavisto - Wikiwand">
            <a:extLst>
              <a:ext uri="{FF2B5EF4-FFF2-40B4-BE49-F238E27FC236}">
                <a16:creationId xmlns:a16="http://schemas.microsoft.com/office/drawing/2014/main" id="{2E92D858-C164-9E2F-CCD3-743D3A6DE1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44CC48F-FBFD-F019-705D-E21B4C5F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4873625"/>
            <a:ext cx="4660389" cy="1976112"/>
          </a:xfrm>
        </p:spPr>
        <p:txBody>
          <a:bodyPr>
            <a:normAutofit/>
          </a:bodyPr>
          <a:lstStyle/>
          <a:p>
            <a:r>
              <a:rPr lang="fi-FI" sz="2400"/>
              <a:t>Pekka Haavisto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C018D5-084B-DC36-456D-F72993AC1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00" y="275201"/>
            <a:ext cx="5219189" cy="49746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sz="3200">
                <a:ea typeface="+mn-lt"/>
                <a:cs typeface="+mn-lt"/>
              </a:rPr>
              <a:t>"Value-</a:t>
            </a:r>
            <a:r>
              <a:rPr lang="fi-FI" sz="3200" err="1">
                <a:ea typeface="+mn-lt"/>
                <a:cs typeface="+mn-lt"/>
              </a:rPr>
              <a:t>based</a:t>
            </a:r>
            <a:r>
              <a:rPr lang="fi-FI" sz="3200">
                <a:ea typeface="+mn-lt"/>
                <a:cs typeface="+mn-lt"/>
              </a:rPr>
              <a:t> and </a:t>
            </a:r>
            <a:r>
              <a:rPr lang="fi-FI" sz="3200" err="1">
                <a:ea typeface="+mn-lt"/>
                <a:cs typeface="+mn-lt"/>
              </a:rPr>
              <a:t>interests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can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also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come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together</a:t>
            </a:r>
            <a:r>
              <a:rPr lang="fi-FI" sz="3200">
                <a:ea typeface="+mn-lt"/>
                <a:cs typeface="+mn-lt"/>
              </a:rPr>
              <a:t> in </a:t>
            </a:r>
            <a:r>
              <a:rPr lang="fi-FI" sz="3200" err="1">
                <a:ea typeface="+mn-lt"/>
                <a:cs typeface="+mn-lt"/>
              </a:rPr>
              <a:t>foreign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policy</a:t>
            </a:r>
            <a:r>
              <a:rPr lang="fi-FI" sz="3200">
                <a:ea typeface="+mn-lt"/>
                <a:cs typeface="+mn-lt"/>
              </a:rPr>
              <a:t>, and </a:t>
            </a:r>
            <a:r>
              <a:rPr lang="fi-FI" sz="3200" err="1">
                <a:ea typeface="+mn-lt"/>
                <a:cs typeface="+mn-lt"/>
              </a:rPr>
              <a:t>this</a:t>
            </a:r>
            <a:r>
              <a:rPr lang="fi-FI" sz="3200">
                <a:ea typeface="+mn-lt"/>
                <a:cs typeface="+mn-lt"/>
              </a:rPr>
              <a:t> is </a:t>
            </a:r>
            <a:r>
              <a:rPr lang="fi-FI" sz="3200" err="1">
                <a:ea typeface="+mn-lt"/>
                <a:cs typeface="+mn-lt"/>
              </a:rPr>
              <a:t>how</a:t>
            </a:r>
            <a:r>
              <a:rPr lang="fi-FI" sz="3200">
                <a:ea typeface="+mn-lt"/>
                <a:cs typeface="+mn-lt"/>
              </a:rPr>
              <a:t> I </a:t>
            </a:r>
            <a:r>
              <a:rPr lang="fi-FI" sz="3200" err="1">
                <a:ea typeface="+mn-lt"/>
                <a:cs typeface="+mn-lt"/>
              </a:rPr>
              <a:t>personally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experience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human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rights-based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policies</a:t>
            </a:r>
            <a:r>
              <a:rPr lang="fi-FI" sz="3200">
                <a:ea typeface="+mn-lt"/>
                <a:cs typeface="+mn-lt"/>
              </a:rPr>
              <a:t>. </a:t>
            </a:r>
            <a:r>
              <a:rPr lang="fi-FI" sz="3200" err="1">
                <a:ea typeface="+mn-lt"/>
                <a:cs typeface="+mn-lt"/>
              </a:rPr>
              <a:t>We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defend</a:t>
            </a:r>
            <a:r>
              <a:rPr lang="fi-FI" sz="3200">
                <a:ea typeface="+mn-lt"/>
                <a:cs typeface="+mn-lt"/>
              </a:rPr>
              <a:t> a </a:t>
            </a:r>
            <a:r>
              <a:rPr lang="fi-FI" sz="3200" err="1">
                <a:ea typeface="+mn-lt"/>
                <a:cs typeface="+mn-lt"/>
              </a:rPr>
              <a:t>world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order</a:t>
            </a:r>
            <a:r>
              <a:rPr lang="fi-FI" sz="3200">
                <a:ea typeface="+mn-lt"/>
                <a:cs typeface="+mn-lt"/>
              </a:rPr>
              <a:t> in </a:t>
            </a:r>
            <a:r>
              <a:rPr lang="fi-FI" sz="3200" err="1">
                <a:ea typeface="+mn-lt"/>
                <a:cs typeface="+mn-lt"/>
              </a:rPr>
              <a:t>which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we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have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room</a:t>
            </a:r>
            <a:r>
              <a:rPr lang="fi-FI" sz="3200">
                <a:ea typeface="+mn-lt"/>
                <a:cs typeface="+mn-lt"/>
              </a:rPr>
              <a:t> to </a:t>
            </a:r>
            <a:r>
              <a:rPr lang="fi-FI" sz="3200" err="1">
                <a:ea typeface="+mn-lt"/>
                <a:cs typeface="+mn-lt"/>
              </a:rPr>
              <a:t>maneuver</a:t>
            </a:r>
            <a:r>
              <a:rPr lang="fi-FI" sz="3200">
                <a:ea typeface="+mn-lt"/>
                <a:cs typeface="+mn-lt"/>
              </a:rPr>
              <a:t>, and in </a:t>
            </a:r>
            <a:r>
              <a:rPr lang="fi-FI" sz="3200" err="1">
                <a:ea typeface="+mn-lt"/>
                <a:cs typeface="+mn-lt"/>
              </a:rPr>
              <a:t>which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we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ourselves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can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maintain</a:t>
            </a:r>
            <a:r>
              <a:rPr lang="fi-FI" sz="3200">
                <a:ea typeface="+mn-lt"/>
                <a:cs typeface="+mn-lt"/>
              </a:rPr>
              <a:t> </a:t>
            </a:r>
            <a:r>
              <a:rPr lang="fi-FI" sz="3200" err="1">
                <a:ea typeface="+mn-lt"/>
                <a:cs typeface="+mn-lt"/>
              </a:rPr>
              <a:t>peace</a:t>
            </a:r>
            <a:r>
              <a:rPr lang="fi-FI" sz="3200">
                <a:ea typeface="+mn-lt"/>
                <a:cs typeface="+mn-lt"/>
              </a:rPr>
              <a:t>, </a:t>
            </a:r>
            <a:r>
              <a:rPr lang="fi-FI" sz="3200" err="1">
                <a:ea typeface="+mn-lt"/>
                <a:cs typeface="+mn-lt"/>
              </a:rPr>
              <a:t>stability</a:t>
            </a:r>
            <a:r>
              <a:rPr lang="fi-FI" sz="3200">
                <a:ea typeface="+mn-lt"/>
                <a:cs typeface="+mn-lt"/>
              </a:rPr>
              <a:t> and </a:t>
            </a:r>
            <a:r>
              <a:rPr lang="fi-FI" sz="3200" err="1">
                <a:ea typeface="+mn-lt"/>
                <a:cs typeface="+mn-lt"/>
              </a:rPr>
              <a:t>prosperity</a:t>
            </a:r>
            <a:r>
              <a:rPr lang="fi-FI" sz="3200">
                <a:ea typeface="+mn-lt"/>
                <a:cs typeface="+mn-lt"/>
              </a:rPr>
              <a:t>."</a:t>
            </a:r>
            <a:endParaRPr lang="fi-FI" sz="3200"/>
          </a:p>
        </p:txBody>
      </p:sp>
    </p:spTree>
    <p:extLst>
      <p:ext uri="{BB962C8B-B14F-4D97-AF65-F5344CB8AC3E}">
        <p14:creationId xmlns:p14="http://schemas.microsoft.com/office/powerpoint/2010/main" val="10879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986A87-EC3C-B924-E5ED-A785EC2E3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sources</a:t>
            </a:r>
            <a:endParaRPr lang="fi-FI" err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8993BE-1648-0396-86C0-816BBCEC6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ea typeface="+mn-lt"/>
                <a:cs typeface="+mn-lt"/>
                <a:hlinkClick r:id="rId2"/>
              </a:rPr>
              <a:t>https://fi.wikipedia.org/</a:t>
            </a:r>
            <a:endParaRPr lang="fi-FI">
              <a:ea typeface="+mn-lt"/>
              <a:cs typeface="+mn-lt"/>
            </a:endParaRPr>
          </a:p>
          <a:p>
            <a:r>
              <a:rPr lang="fi-FI">
                <a:ea typeface="+mn-lt"/>
                <a:cs typeface="+mn-lt"/>
                <a:hlinkClick r:id="rId3"/>
              </a:rPr>
              <a:t>https://www.paavovayrynen.fi/</a:t>
            </a:r>
            <a:endParaRPr lang="fi-FI">
              <a:ea typeface="+mn-lt"/>
              <a:cs typeface="+mn-lt"/>
            </a:endParaRPr>
          </a:p>
          <a:p>
            <a:r>
              <a:rPr lang="fi-FI">
                <a:ea typeface="+mn-lt"/>
                <a:cs typeface="+mn-lt"/>
                <a:hlinkClick r:id="rId4"/>
              </a:rPr>
              <a:t>https://chatgpt.com/</a:t>
            </a:r>
            <a:endParaRPr lang="fi-FI"/>
          </a:p>
          <a:p>
            <a:r>
              <a:rPr lang="fi-FI">
                <a:ea typeface="+mn-lt"/>
                <a:cs typeface="+mn-lt"/>
                <a:hlinkClick r:id="rId5"/>
              </a:rPr>
              <a:t>https://www.iltalehti.fi/</a:t>
            </a:r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4231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91E1E1-8192-513E-F707-18CA43E09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>
                <a:ea typeface="+mj-lt"/>
                <a:cs typeface="+mj-lt"/>
              </a:rPr>
              <a:t>Sources</a:t>
            </a:r>
            <a:r>
              <a:rPr lang="fi-FI">
                <a:ea typeface="+mj-lt"/>
                <a:cs typeface="+mj-lt"/>
              </a:rPr>
              <a:t> of </a:t>
            </a:r>
            <a:r>
              <a:rPr lang="fi-FI" err="1">
                <a:ea typeface="+mj-lt"/>
                <a:cs typeface="+mj-lt"/>
              </a:rPr>
              <a:t>images</a:t>
            </a:r>
            <a:r>
              <a:rPr lang="fi-FI">
                <a:ea typeface="+mj-lt"/>
                <a:cs typeface="+mj-lt"/>
              </a:rPr>
              <a:t> and </a:t>
            </a:r>
            <a:r>
              <a:rPr lang="fi-FI" err="1">
                <a:ea typeface="+mj-lt"/>
                <a:cs typeface="+mj-lt"/>
              </a:rPr>
              <a:t>videos</a:t>
            </a:r>
            <a:endParaRPr lang="fi-FI" err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51EA65-1623-BC72-410D-B793AEAE4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ea typeface="+mn-lt"/>
                <a:cs typeface="+mn-lt"/>
                <a:hlinkClick r:id="rId2"/>
              </a:rPr>
              <a:t>https://kuntalehti.fi/</a:t>
            </a:r>
            <a:endParaRPr lang="fi-FI">
              <a:ea typeface="+mn-lt"/>
              <a:cs typeface="+mn-lt"/>
            </a:endParaRPr>
          </a:p>
          <a:p>
            <a:r>
              <a:rPr lang="fi-FI">
                <a:hlinkClick r:id="rId3"/>
              </a:rPr>
              <a:t>www.facebook.com</a:t>
            </a:r>
            <a:endParaRPr lang="fi-FI"/>
          </a:p>
          <a:p>
            <a:r>
              <a:rPr lang="fi-FI">
                <a:ea typeface="+mn-lt"/>
                <a:cs typeface="+mn-lt"/>
                <a:hlinkClick r:id="rId4"/>
              </a:rPr>
              <a:t>https://www.youtube.com/watch?v=5MEWmKHj5s8</a:t>
            </a:r>
            <a:endParaRPr lang="fi-FI"/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0972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Office-teema</vt:lpstr>
      <vt:lpstr>Pekka Haavisto</vt:lpstr>
      <vt:lpstr>Finnish human rights activist Pekka Haavisto.</vt:lpstr>
      <vt:lpstr>"Human rights are no longer just an ornament on the edge of a paper, but the defense of global values that are important to us. Finding allies in defending those values also increases our own possibilities for action and our own security."</vt:lpstr>
      <vt:lpstr>Personal life</vt:lpstr>
      <vt:lpstr>Representative of green and liberal values</vt:lpstr>
      <vt:lpstr>International peace mediation and conflict zones</vt:lpstr>
      <vt:lpstr>PowerPoint Presentation</vt:lpstr>
      <vt:lpstr>Haavisto dares to speak</vt:lpstr>
      <vt:lpstr>Pekka Haavisto</vt:lpstr>
      <vt:lpstr>sources</vt:lpstr>
      <vt:lpstr>Sources of images and videos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2025-08-12T06:34:28Z</dcterms:created>
  <dcterms:modified xsi:type="dcterms:W3CDTF">2025-10-02T06:32:15Z</dcterms:modified>
</cp:coreProperties>
</file>